
<file path=[Content_Types].xml><?xml version="1.0" encoding="utf-8"?>
<Types xmlns="http://schemas.openxmlformats.org/package/2006/content-types">
  <Default Extension="xml" ContentType="application/xml"/>
  <Default Extension="gif" ContentType="image/gif"/>
  <Default Extension="jpeg" ContentType="image/jpeg"/>
  <Default Extension="jpg" ContentType="image/jpeg"/>
  <Default Extension="tiff" ContentType="image/tiff"/>
  <Default Extension="rels" ContentType="application/vnd.openxmlformats-package.relationships+xml"/>
  <Default Extension="tif" ContentType="image/tiff"/>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notesSlides/notesSlide19.xml" ContentType="application/vnd.openxmlformats-officedocument.presentationml.notesSlide+xml"/>
  <Override PartName="/ppt/charts/chart2.xml" ContentType="application/vnd.openxmlformats-officedocument.drawingml.chart+xml"/>
  <Override PartName="/ppt/notesSlides/notesSlide20.xml" ContentType="application/vnd.openxmlformats-officedocument.presentationml.notesSlide+xml"/>
  <Override PartName="/ppt/charts/chart3.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notesSlides/notesSlide24.xml" ContentType="application/vnd.openxmlformats-officedocument.presentationml.notesSlide+xml"/>
  <Override PartName="/ppt/charts/chart6.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rts/chart7.xml" ContentType="application/vnd.openxmlformats-officedocument.drawingml.chart+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Override PartName="/ppt/charts/style3.xml" ContentType="application/vnd.ms-office.chartstyle+xml"/>
  <Override PartName="/ppt/charts/colors3.xml" ContentType="application/vnd.ms-office.chartcolorstyl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4" r:id="rId1"/>
  </p:sldMasterIdLst>
  <p:notesMasterIdLst>
    <p:notesMasterId r:id="rId83"/>
  </p:notesMasterIdLst>
  <p:sldIdLst>
    <p:sldId id="335" r:id="rId2"/>
    <p:sldId id="336" r:id="rId3"/>
    <p:sldId id="337" r:id="rId4"/>
    <p:sldId id="338" r:id="rId5"/>
    <p:sldId id="339" r:id="rId6"/>
    <p:sldId id="340" r:id="rId7"/>
    <p:sldId id="341" r:id="rId8"/>
    <p:sldId id="342" r:id="rId9"/>
    <p:sldId id="343" r:id="rId10"/>
    <p:sldId id="344" r:id="rId11"/>
    <p:sldId id="345" r:id="rId12"/>
    <p:sldId id="346" r:id="rId13"/>
    <p:sldId id="347" r:id="rId14"/>
    <p:sldId id="278" r:id="rId15"/>
    <p:sldId id="276" r:id="rId16"/>
    <p:sldId id="277" r:id="rId17"/>
    <p:sldId id="348" r:id="rId18"/>
    <p:sldId id="263" r:id="rId19"/>
    <p:sldId id="259" r:id="rId20"/>
    <p:sldId id="285" r:id="rId21"/>
    <p:sldId id="271" r:id="rId22"/>
    <p:sldId id="280" r:id="rId23"/>
    <p:sldId id="257" r:id="rId24"/>
    <p:sldId id="260" r:id="rId25"/>
    <p:sldId id="281" r:id="rId26"/>
    <p:sldId id="269" r:id="rId27"/>
    <p:sldId id="265" r:id="rId28"/>
    <p:sldId id="283" r:id="rId29"/>
    <p:sldId id="282" r:id="rId30"/>
    <p:sldId id="268" r:id="rId31"/>
    <p:sldId id="266" r:id="rId32"/>
    <p:sldId id="267" r:id="rId33"/>
    <p:sldId id="279" r:id="rId34"/>
    <p:sldId id="286" r:id="rId35"/>
    <p:sldId id="270" r:id="rId36"/>
    <p:sldId id="284" r:id="rId37"/>
    <p:sldId id="314" r:id="rId38"/>
    <p:sldId id="315" r:id="rId39"/>
    <p:sldId id="316" r:id="rId40"/>
    <p:sldId id="317" r:id="rId41"/>
    <p:sldId id="318" r:id="rId42"/>
    <p:sldId id="319" r:id="rId43"/>
    <p:sldId id="320" r:id="rId44"/>
    <p:sldId id="321" r:id="rId45"/>
    <p:sldId id="322" r:id="rId46"/>
    <p:sldId id="323" r:id="rId47"/>
    <p:sldId id="324" r:id="rId48"/>
    <p:sldId id="325" r:id="rId49"/>
    <p:sldId id="326" r:id="rId50"/>
    <p:sldId id="327" r:id="rId51"/>
    <p:sldId id="328" r:id="rId52"/>
    <p:sldId id="329" r:id="rId53"/>
    <p:sldId id="330" r:id="rId54"/>
    <p:sldId id="331" r:id="rId55"/>
    <p:sldId id="332" r:id="rId56"/>
    <p:sldId id="333" r:id="rId57"/>
    <p:sldId id="334" r:id="rId58"/>
    <p:sldId id="287" r:id="rId59"/>
    <p:sldId id="288" r:id="rId60"/>
    <p:sldId id="312" r:id="rId61"/>
    <p:sldId id="313" r:id="rId62"/>
    <p:sldId id="291" r:id="rId63"/>
    <p:sldId id="292" r:id="rId64"/>
    <p:sldId id="293" r:id="rId65"/>
    <p:sldId id="294" r:id="rId66"/>
    <p:sldId id="295" r:id="rId67"/>
    <p:sldId id="296" r:id="rId68"/>
    <p:sldId id="297" r:id="rId69"/>
    <p:sldId id="298" r:id="rId70"/>
    <p:sldId id="299" r:id="rId71"/>
    <p:sldId id="300" r:id="rId72"/>
    <p:sldId id="301" r:id="rId73"/>
    <p:sldId id="303" r:id="rId74"/>
    <p:sldId id="304" r:id="rId75"/>
    <p:sldId id="305" r:id="rId76"/>
    <p:sldId id="306" r:id="rId77"/>
    <p:sldId id="307" r:id="rId78"/>
    <p:sldId id="308" r:id="rId79"/>
    <p:sldId id="309" r:id="rId80"/>
    <p:sldId id="310" r:id="rId81"/>
    <p:sldId id="311" r:id="rId8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4D2AF"/>
    <a:srgbClr val="61705E"/>
    <a:srgbClr val="82957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854"/>
    <p:restoredTop sz="94650"/>
  </p:normalViewPr>
  <p:slideViewPr>
    <p:cSldViewPr snapToGrid="0" snapToObjects="1">
      <p:cViewPr varScale="1">
        <p:scale>
          <a:sx n="85" d="100"/>
          <a:sy n="85" d="100"/>
        </p:scale>
        <p:origin x="-208" y="-10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notesMaster" Target="notesMasters/notesMaster1.xml"/><Relationship Id="rId84" Type="http://schemas.openxmlformats.org/officeDocument/2006/relationships/printerSettings" Target="printerSettings/printerSettings1.bin"/><Relationship Id="rId85" Type="http://schemas.openxmlformats.org/officeDocument/2006/relationships/presProps" Target="presProps.xml"/><Relationship Id="rId86" Type="http://schemas.openxmlformats.org/officeDocument/2006/relationships/viewProps" Target="viewProps.xml"/><Relationship Id="rId87" Type="http://schemas.openxmlformats.org/officeDocument/2006/relationships/theme" Target="theme/theme1.xml"/><Relationship Id="rId8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pawh:Library:Application%20Support:Microsoft:Office:Office%202011%20AutoRecovery:S2018%202171%20Raw%20Data%20(version%201).xlsb"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pawh:Library:Application%20Support:Microsoft:Office:Office%202011%20AutoRecovery:S2018%202171%20Raw%20Data%20(version%201).xlsb"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pawh:Library:Application%20Support:Microsoft:Office:Office%202011%20AutoRecovery:S2018%202171%20Raw%20Data%20(version%201).xlsb"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https://o365coloradoedu-my.sharepoint.com/personal/liha5236_colorado_edu/Documents/Forms/Document/survival.xlsx" TargetMode="External"/><Relationship Id="rId2" Type="http://schemas.microsoft.com/office/2011/relationships/chartStyle" Target="style1.xml"/><Relationship Id="rId3" Type="http://schemas.microsoft.com/office/2011/relationships/chartColorStyle" Target="colors1.xml"/></Relationships>
</file>

<file path=ppt/charts/_rels/chart5.xml.rels><?xml version="1.0" encoding="UTF-8" standalone="yes"?>
<Relationships xmlns="http://schemas.openxmlformats.org/package/2006/relationships"><Relationship Id="rId1" Type="http://schemas.openxmlformats.org/officeDocument/2006/relationships/oleObject" Target="https://o365coloradoedu-my.sharepoint.com/personal/liha5236_colorado_edu/Documents/Forms/Document/survival.xlsx" TargetMode="External"/><Relationship Id="rId2" Type="http://schemas.microsoft.com/office/2011/relationships/chartStyle" Target="style2.xml"/><Relationship Id="rId3" Type="http://schemas.microsoft.com/office/2011/relationships/chartColorStyle" Target="colors2.xml"/></Relationships>
</file>

<file path=ppt/charts/_rels/chart6.xml.rels><?xml version="1.0" encoding="UTF-8" standalone="yes"?>
<Relationships xmlns="http://schemas.openxmlformats.org/package/2006/relationships"><Relationship Id="rId1" Type="http://schemas.openxmlformats.org/officeDocument/2006/relationships/oleObject" Target="https://o365coloradoedu-my.sharepoint.com/personal/liha5236_colorado_edu/Documents/Forms/Document/survival.xlsx" TargetMode="External"/><Relationship Id="rId2" Type="http://schemas.microsoft.com/office/2011/relationships/chartStyle" Target="style3.xml"/><Relationship Id="rId3" Type="http://schemas.microsoft.com/office/2011/relationships/chartColorStyle" Target="colors3.xml"/></Relationships>
</file>

<file path=ppt/charts/_rels/chart7.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scatterChart>
        <c:scatterStyle val="lineMarker"/>
        <c:varyColors val="0"/>
        <c:ser>
          <c:idx val="0"/>
          <c:order val="0"/>
          <c:spPr>
            <a:ln w="47625">
              <a:noFill/>
            </a:ln>
          </c:spPr>
          <c:marker>
            <c:symbol val="diamond"/>
            <c:size val="11"/>
            <c:spPr>
              <a:solidFill>
                <a:schemeClr val="accent3">
                  <a:lumMod val="50000"/>
                </a:schemeClr>
              </a:solidFill>
              <a:ln>
                <a:solidFill>
                  <a:schemeClr val="tx1"/>
                </a:solidFill>
              </a:ln>
            </c:spPr>
          </c:marker>
          <c:xVal>
            <c:strRef>
              <c:f>Sheet2!$A$1:$A$171</c:f>
              <c:strCache>
                <c:ptCount val="171"/>
                <c:pt idx="0">
                  <c:v>17-1</c:v>
                </c:pt>
                <c:pt idx="1">
                  <c:v>22-7</c:v>
                </c:pt>
                <c:pt idx="2">
                  <c:v>25-1</c:v>
                </c:pt>
                <c:pt idx="3">
                  <c:v>25-2</c:v>
                </c:pt>
                <c:pt idx="4">
                  <c:v>25-3</c:v>
                </c:pt>
                <c:pt idx="5">
                  <c:v>25-4</c:v>
                </c:pt>
                <c:pt idx="6">
                  <c:v>25-5</c:v>
                </c:pt>
                <c:pt idx="7">
                  <c:v>25-6</c:v>
                </c:pt>
                <c:pt idx="8">
                  <c:v>25-7</c:v>
                </c:pt>
                <c:pt idx="9">
                  <c:v>25-8</c:v>
                </c:pt>
                <c:pt idx="10">
                  <c:v>26-1</c:v>
                </c:pt>
                <c:pt idx="11">
                  <c:v>26-2</c:v>
                </c:pt>
                <c:pt idx="12">
                  <c:v>26-3</c:v>
                </c:pt>
                <c:pt idx="13">
                  <c:v>26-4</c:v>
                </c:pt>
                <c:pt idx="14">
                  <c:v>26-5</c:v>
                </c:pt>
                <c:pt idx="15">
                  <c:v>26-6</c:v>
                </c:pt>
                <c:pt idx="16">
                  <c:v>26-7</c:v>
                </c:pt>
                <c:pt idx="17">
                  <c:v>26-8</c:v>
                </c:pt>
                <c:pt idx="18">
                  <c:v>27-1</c:v>
                </c:pt>
                <c:pt idx="19">
                  <c:v>27-2</c:v>
                </c:pt>
                <c:pt idx="20">
                  <c:v>27-3</c:v>
                </c:pt>
                <c:pt idx="21">
                  <c:v>27-4</c:v>
                </c:pt>
                <c:pt idx="22">
                  <c:v>27-5</c:v>
                </c:pt>
                <c:pt idx="23">
                  <c:v>27-6</c:v>
                </c:pt>
                <c:pt idx="24">
                  <c:v>27-7</c:v>
                </c:pt>
                <c:pt idx="25">
                  <c:v>27-8</c:v>
                </c:pt>
                <c:pt idx="26">
                  <c:v>28-1</c:v>
                </c:pt>
                <c:pt idx="27">
                  <c:v>28-2</c:v>
                </c:pt>
                <c:pt idx="28">
                  <c:v>28-3</c:v>
                </c:pt>
                <c:pt idx="29">
                  <c:v>28-4</c:v>
                </c:pt>
                <c:pt idx="30">
                  <c:v>28-5</c:v>
                </c:pt>
                <c:pt idx="31">
                  <c:v>28-6</c:v>
                </c:pt>
                <c:pt idx="32">
                  <c:v>28-7</c:v>
                </c:pt>
                <c:pt idx="33">
                  <c:v>28-8</c:v>
                </c:pt>
                <c:pt idx="34">
                  <c:v>29-1</c:v>
                </c:pt>
                <c:pt idx="35">
                  <c:v>29-2</c:v>
                </c:pt>
                <c:pt idx="36">
                  <c:v>29-3</c:v>
                </c:pt>
                <c:pt idx="37">
                  <c:v>29-4</c:v>
                </c:pt>
                <c:pt idx="38">
                  <c:v>29-5</c:v>
                </c:pt>
                <c:pt idx="39">
                  <c:v>29-6</c:v>
                </c:pt>
                <c:pt idx="40">
                  <c:v>29-7</c:v>
                </c:pt>
                <c:pt idx="41">
                  <c:v>29-8</c:v>
                </c:pt>
                <c:pt idx="42">
                  <c:v>30-1</c:v>
                </c:pt>
                <c:pt idx="43">
                  <c:v>30-2</c:v>
                </c:pt>
                <c:pt idx="44">
                  <c:v>30-3</c:v>
                </c:pt>
                <c:pt idx="45">
                  <c:v>30-4</c:v>
                </c:pt>
                <c:pt idx="46">
                  <c:v>30-5</c:v>
                </c:pt>
                <c:pt idx="47">
                  <c:v>30-6</c:v>
                </c:pt>
                <c:pt idx="48">
                  <c:v>30-7</c:v>
                </c:pt>
                <c:pt idx="49">
                  <c:v>30-8</c:v>
                </c:pt>
                <c:pt idx="50">
                  <c:v>39-1</c:v>
                </c:pt>
                <c:pt idx="51">
                  <c:v>39-2</c:v>
                </c:pt>
                <c:pt idx="52">
                  <c:v>39-3</c:v>
                </c:pt>
                <c:pt idx="53">
                  <c:v>39-4</c:v>
                </c:pt>
                <c:pt idx="54">
                  <c:v>39-5</c:v>
                </c:pt>
                <c:pt idx="55">
                  <c:v>39-6</c:v>
                </c:pt>
                <c:pt idx="56">
                  <c:v>39-7</c:v>
                </c:pt>
                <c:pt idx="57">
                  <c:v>39-8</c:v>
                </c:pt>
                <c:pt idx="58">
                  <c:v>40-1</c:v>
                </c:pt>
                <c:pt idx="59">
                  <c:v>40-2</c:v>
                </c:pt>
                <c:pt idx="60">
                  <c:v>40-3</c:v>
                </c:pt>
                <c:pt idx="61">
                  <c:v>40-5</c:v>
                </c:pt>
                <c:pt idx="62">
                  <c:v>40-6</c:v>
                </c:pt>
                <c:pt idx="63">
                  <c:v>40-7</c:v>
                </c:pt>
                <c:pt idx="64">
                  <c:v>40-8</c:v>
                </c:pt>
                <c:pt idx="65">
                  <c:v>41-1</c:v>
                </c:pt>
                <c:pt idx="66">
                  <c:v>41-2</c:v>
                </c:pt>
                <c:pt idx="67">
                  <c:v>41-3</c:v>
                </c:pt>
                <c:pt idx="68">
                  <c:v>41-4</c:v>
                </c:pt>
                <c:pt idx="69">
                  <c:v>41-5</c:v>
                </c:pt>
                <c:pt idx="70">
                  <c:v>41-6</c:v>
                </c:pt>
                <c:pt idx="71">
                  <c:v>41-7</c:v>
                </c:pt>
                <c:pt idx="72">
                  <c:v>42-1</c:v>
                </c:pt>
                <c:pt idx="73">
                  <c:v>42-2</c:v>
                </c:pt>
                <c:pt idx="74">
                  <c:v>42-3</c:v>
                </c:pt>
                <c:pt idx="75">
                  <c:v>42-4</c:v>
                </c:pt>
                <c:pt idx="76">
                  <c:v>42-5</c:v>
                </c:pt>
                <c:pt idx="77">
                  <c:v>42-6</c:v>
                </c:pt>
                <c:pt idx="78">
                  <c:v>42-8</c:v>
                </c:pt>
                <c:pt idx="79">
                  <c:v>43-1</c:v>
                </c:pt>
                <c:pt idx="80">
                  <c:v>43-2</c:v>
                </c:pt>
                <c:pt idx="81">
                  <c:v>43-3</c:v>
                </c:pt>
                <c:pt idx="82">
                  <c:v>43-3</c:v>
                </c:pt>
                <c:pt idx="83">
                  <c:v>43-4</c:v>
                </c:pt>
                <c:pt idx="84">
                  <c:v>43-6</c:v>
                </c:pt>
                <c:pt idx="85">
                  <c:v>43-7</c:v>
                </c:pt>
                <c:pt idx="86">
                  <c:v>43-8</c:v>
                </c:pt>
                <c:pt idx="87">
                  <c:v>44-1</c:v>
                </c:pt>
                <c:pt idx="88">
                  <c:v>44-2</c:v>
                </c:pt>
                <c:pt idx="89">
                  <c:v>44-3</c:v>
                </c:pt>
                <c:pt idx="90">
                  <c:v>44-4</c:v>
                </c:pt>
                <c:pt idx="91">
                  <c:v>44-5</c:v>
                </c:pt>
                <c:pt idx="92">
                  <c:v>44-6</c:v>
                </c:pt>
                <c:pt idx="93">
                  <c:v>44-7</c:v>
                </c:pt>
                <c:pt idx="94">
                  <c:v>45-1</c:v>
                </c:pt>
                <c:pt idx="95">
                  <c:v>45-2</c:v>
                </c:pt>
                <c:pt idx="96">
                  <c:v>45-3</c:v>
                </c:pt>
                <c:pt idx="97">
                  <c:v>45-4</c:v>
                </c:pt>
                <c:pt idx="98">
                  <c:v>45-5</c:v>
                </c:pt>
                <c:pt idx="99">
                  <c:v>45-6</c:v>
                </c:pt>
                <c:pt idx="100">
                  <c:v>45-7</c:v>
                </c:pt>
                <c:pt idx="101">
                  <c:v>45-8</c:v>
                </c:pt>
                <c:pt idx="102">
                  <c:v>49-8 </c:v>
                </c:pt>
                <c:pt idx="103">
                  <c:v>58-7</c:v>
                </c:pt>
                <c:pt idx="104">
                  <c:v>58-8</c:v>
                </c:pt>
                <c:pt idx="105">
                  <c:v>59-2</c:v>
                </c:pt>
                <c:pt idx="106">
                  <c:v>59-3</c:v>
                </c:pt>
                <c:pt idx="107">
                  <c:v>59-6</c:v>
                </c:pt>
                <c:pt idx="108">
                  <c:v>59-7</c:v>
                </c:pt>
                <c:pt idx="109">
                  <c:v>59-8</c:v>
                </c:pt>
                <c:pt idx="110">
                  <c:v>60-2</c:v>
                </c:pt>
                <c:pt idx="111">
                  <c:v>60-3</c:v>
                </c:pt>
                <c:pt idx="112">
                  <c:v>60-4</c:v>
                </c:pt>
                <c:pt idx="113">
                  <c:v>60-6</c:v>
                </c:pt>
                <c:pt idx="114">
                  <c:v>60-7</c:v>
                </c:pt>
                <c:pt idx="115">
                  <c:v>60-8</c:v>
                </c:pt>
                <c:pt idx="116">
                  <c:v>66-3</c:v>
                </c:pt>
                <c:pt idx="117">
                  <c:v>91-1</c:v>
                </c:pt>
                <c:pt idx="118">
                  <c:v>91-3</c:v>
                </c:pt>
                <c:pt idx="119">
                  <c:v>91-5</c:v>
                </c:pt>
                <c:pt idx="120">
                  <c:v>91-6</c:v>
                </c:pt>
                <c:pt idx="121">
                  <c:v>91-7</c:v>
                </c:pt>
                <c:pt idx="122">
                  <c:v>91-8</c:v>
                </c:pt>
                <c:pt idx="123">
                  <c:v>92-1</c:v>
                </c:pt>
                <c:pt idx="124">
                  <c:v>92-2</c:v>
                </c:pt>
                <c:pt idx="125">
                  <c:v>92-3</c:v>
                </c:pt>
                <c:pt idx="126">
                  <c:v>92-4</c:v>
                </c:pt>
                <c:pt idx="127">
                  <c:v>92-5</c:v>
                </c:pt>
                <c:pt idx="128">
                  <c:v>92-6</c:v>
                </c:pt>
                <c:pt idx="129">
                  <c:v>92-7</c:v>
                </c:pt>
                <c:pt idx="130">
                  <c:v>93-1</c:v>
                </c:pt>
                <c:pt idx="131">
                  <c:v>93-2</c:v>
                </c:pt>
                <c:pt idx="132">
                  <c:v>93-3</c:v>
                </c:pt>
                <c:pt idx="133">
                  <c:v>93-6</c:v>
                </c:pt>
                <c:pt idx="134">
                  <c:v>93-7</c:v>
                </c:pt>
                <c:pt idx="135">
                  <c:v>94-1</c:v>
                </c:pt>
                <c:pt idx="136">
                  <c:v>94-2</c:v>
                </c:pt>
                <c:pt idx="137">
                  <c:v>94-3</c:v>
                </c:pt>
                <c:pt idx="138">
                  <c:v>94-5</c:v>
                </c:pt>
                <c:pt idx="139">
                  <c:v>94-6</c:v>
                </c:pt>
                <c:pt idx="140">
                  <c:v>94-7</c:v>
                </c:pt>
                <c:pt idx="141">
                  <c:v>94-8</c:v>
                </c:pt>
                <c:pt idx="142">
                  <c:v>95-1</c:v>
                </c:pt>
                <c:pt idx="143">
                  <c:v>95-7</c:v>
                </c:pt>
                <c:pt idx="144">
                  <c:v>96-1</c:v>
                </c:pt>
                <c:pt idx="145">
                  <c:v>96-2</c:v>
                </c:pt>
                <c:pt idx="146">
                  <c:v>96-3</c:v>
                </c:pt>
                <c:pt idx="147">
                  <c:v>96-4</c:v>
                </c:pt>
                <c:pt idx="148">
                  <c:v>96-5</c:v>
                </c:pt>
                <c:pt idx="149">
                  <c:v>96-6</c:v>
                </c:pt>
                <c:pt idx="150">
                  <c:v>96-7</c:v>
                </c:pt>
                <c:pt idx="151">
                  <c:v>99-1</c:v>
                </c:pt>
                <c:pt idx="152">
                  <c:v>99-2</c:v>
                </c:pt>
                <c:pt idx="153">
                  <c:v>99-3</c:v>
                </c:pt>
                <c:pt idx="154">
                  <c:v>99-4</c:v>
                </c:pt>
                <c:pt idx="155">
                  <c:v>99-5</c:v>
                </c:pt>
                <c:pt idx="156">
                  <c:v>99-6</c:v>
                </c:pt>
                <c:pt idx="157">
                  <c:v>99-7</c:v>
                </c:pt>
                <c:pt idx="158">
                  <c:v>100-1</c:v>
                </c:pt>
                <c:pt idx="159">
                  <c:v>100-2</c:v>
                </c:pt>
                <c:pt idx="160">
                  <c:v>100-3</c:v>
                </c:pt>
                <c:pt idx="161">
                  <c:v>100-4</c:v>
                </c:pt>
                <c:pt idx="162">
                  <c:v>100-5</c:v>
                </c:pt>
                <c:pt idx="163">
                  <c:v>100-6</c:v>
                </c:pt>
                <c:pt idx="164">
                  <c:v>100-7</c:v>
                </c:pt>
                <c:pt idx="165">
                  <c:v>100-8</c:v>
                </c:pt>
                <c:pt idx="166">
                  <c:v>101-1</c:v>
                </c:pt>
                <c:pt idx="167">
                  <c:v>101-2</c:v>
                </c:pt>
                <c:pt idx="168">
                  <c:v>101-3</c:v>
                </c:pt>
                <c:pt idx="169">
                  <c:v>101-5</c:v>
                </c:pt>
                <c:pt idx="170">
                  <c:v>101-7</c:v>
                </c:pt>
              </c:strCache>
            </c:strRef>
          </c:xVal>
          <c:yVal>
            <c:numRef>
              <c:f>Sheet2!$B$1:$B$171</c:f>
              <c:numCache>
                <c:formatCode>General</c:formatCode>
                <c:ptCount val="171"/>
                <c:pt idx="0">
                  <c:v>0.0</c:v>
                </c:pt>
                <c:pt idx="1">
                  <c:v>15.38461538461538</c:v>
                </c:pt>
                <c:pt idx="2">
                  <c:v>71.4285714285714</c:v>
                </c:pt>
                <c:pt idx="3">
                  <c:v>89.2857142857143</c:v>
                </c:pt>
                <c:pt idx="4">
                  <c:v>90.0</c:v>
                </c:pt>
                <c:pt idx="5">
                  <c:v>46.15384615384611</c:v>
                </c:pt>
                <c:pt idx="6">
                  <c:v>50.0</c:v>
                </c:pt>
                <c:pt idx="7">
                  <c:v>75.0</c:v>
                </c:pt>
                <c:pt idx="8">
                  <c:v>55.55555555555556</c:v>
                </c:pt>
                <c:pt idx="9">
                  <c:v>92.30769230769228</c:v>
                </c:pt>
                <c:pt idx="10">
                  <c:v>78.94736842105265</c:v>
                </c:pt>
                <c:pt idx="11">
                  <c:v>83.33333333333331</c:v>
                </c:pt>
                <c:pt idx="12">
                  <c:v>81.25</c:v>
                </c:pt>
                <c:pt idx="13">
                  <c:v>94.44444444444447</c:v>
                </c:pt>
                <c:pt idx="14">
                  <c:v>79.31034482758616</c:v>
                </c:pt>
                <c:pt idx="15">
                  <c:v>79.31034482758616</c:v>
                </c:pt>
                <c:pt idx="16">
                  <c:v>30.0</c:v>
                </c:pt>
                <c:pt idx="17">
                  <c:v>80.95238095238091</c:v>
                </c:pt>
                <c:pt idx="18">
                  <c:v>53.33333333333334</c:v>
                </c:pt>
                <c:pt idx="19">
                  <c:v>85.29411764705882</c:v>
                </c:pt>
                <c:pt idx="20">
                  <c:v>74.07407407407405</c:v>
                </c:pt>
                <c:pt idx="21">
                  <c:v>57.14285714285714</c:v>
                </c:pt>
                <c:pt idx="22">
                  <c:v>67.74193548387098</c:v>
                </c:pt>
                <c:pt idx="23">
                  <c:v>74.35897435897431</c:v>
                </c:pt>
                <c:pt idx="24">
                  <c:v>50.0</c:v>
                </c:pt>
                <c:pt idx="25">
                  <c:v>94.44444444444447</c:v>
                </c:pt>
                <c:pt idx="26">
                  <c:v>53.84615384615386</c:v>
                </c:pt>
                <c:pt idx="27">
                  <c:v>75.0</c:v>
                </c:pt>
                <c:pt idx="28">
                  <c:v>80.95238095238091</c:v>
                </c:pt>
                <c:pt idx="29">
                  <c:v>43.75</c:v>
                </c:pt>
                <c:pt idx="30">
                  <c:v>92.59259259259254</c:v>
                </c:pt>
                <c:pt idx="31">
                  <c:v>43.4782608695652</c:v>
                </c:pt>
                <c:pt idx="32">
                  <c:v>88.46153846153846</c:v>
                </c:pt>
                <c:pt idx="33">
                  <c:v>84.84848484848479</c:v>
                </c:pt>
                <c:pt idx="34">
                  <c:v>77.77777777777776</c:v>
                </c:pt>
                <c:pt idx="35">
                  <c:v>84.21052631578945</c:v>
                </c:pt>
                <c:pt idx="36">
                  <c:v>86.48648648648646</c:v>
                </c:pt>
                <c:pt idx="37">
                  <c:v>81.25</c:v>
                </c:pt>
                <c:pt idx="38">
                  <c:v>62.5</c:v>
                </c:pt>
                <c:pt idx="39">
                  <c:v>95.0</c:v>
                </c:pt>
                <c:pt idx="40">
                  <c:v>59.375</c:v>
                </c:pt>
                <c:pt idx="41">
                  <c:v>85.7142857142857</c:v>
                </c:pt>
                <c:pt idx="42">
                  <c:v>47.36842105263155</c:v>
                </c:pt>
                <c:pt idx="43">
                  <c:v>70.37037037037032</c:v>
                </c:pt>
                <c:pt idx="44">
                  <c:v>84.21052631578945</c:v>
                </c:pt>
                <c:pt idx="45">
                  <c:v>76.0</c:v>
                </c:pt>
                <c:pt idx="46">
                  <c:v>57.14285714285714</c:v>
                </c:pt>
                <c:pt idx="47">
                  <c:v>80.0</c:v>
                </c:pt>
                <c:pt idx="48">
                  <c:v>62.5</c:v>
                </c:pt>
                <c:pt idx="49">
                  <c:v>100.0</c:v>
                </c:pt>
                <c:pt idx="50">
                  <c:v>35.0</c:v>
                </c:pt>
                <c:pt idx="51">
                  <c:v>100.0</c:v>
                </c:pt>
                <c:pt idx="52">
                  <c:v>92.85714285714283</c:v>
                </c:pt>
                <c:pt idx="53">
                  <c:v>57.14285714285714</c:v>
                </c:pt>
                <c:pt idx="54">
                  <c:v>0.0</c:v>
                </c:pt>
                <c:pt idx="55">
                  <c:v>0.0</c:v>
                </c:pt>
                <c:pt idx="56">
                  <c:v>80.0</c:v>
                </c:pt>
                <c:pt idx="57">
                  <c:v>76.92307692307691</c:v>
                </c:pt>
                <c:pt idx="58">
                  <c:v>85.7142857142857</c:v>
                </c:pt>
                <c:pt idx="59">
                  <c:v>100.0</c:v>
                </c:pt>
                <c:pt idx="60">
                  <c:v>88.23529411764704</c:v>
                </c:pt>
                <c:pt idx="61">
                  <c:v>100.0</c:v>
                </c:pt>
                <c:pt idx="62">
                  <c:v>0.0</c:v>
                </c:pt>
                <c:pt idx="63">
                  <c:v>0.0</c:v>
                </c:pt>
                <c:pt idx="64">
                  <c:v>70.0</c:v>
                </c:pt>
                <c:pt idx="65">
                  <c:v>0.0</c:v>
                </c:pt>
                <c:pt idx="66">
                  <c:v>76.92307692307691</c:v>
                </c:pt>
                <c:pt idx="67">
                  <c:v>83.33333333333331</c:v>
                </c:pt>
                <c:pt idx="68">
                  <c:v>90.0</c:v>
                </c:pt>
                <c:pt idx="69">
                  <c:v>100.0</c:v>
                </c:pt>
                <c:pt idx="70">
                  <c:v>93.3333333333333</c:v>
                </c:pt>
                <c:pt idx="71">
                  <c:v>91.66666666666664</c:v>
                </c:pt>
                <c:pt idx="72">
                  <c:v>100.0</c:v>
                </c:pt>
                <c:pt idx="73">
                  <c:v>50.0</c:v>
                </c:pt>
                <c:pt idx="74">
                  <c:v>42.85714285714283</c:v>
                </c:pt>
                <c:pt idx="75">
                  <c:v>100.0</c:v>
                </c:pt>
                <c:pt idx="76">
                  <c:v>80.0</c:v>
                </c:pt>
                <c:pt idx="77">
                  <c:v>60.0</c:v>
                </c:pt>
                <c:pt idx="78">
                  <c:v>36.36363636363634</c:v>
                </c:pt>
                <c:pt idx="79">
                  <c:v>0.0</c:v>
                </c:pt>
                <c:pt idx="80">
                  <c:v>100.0</c:v>
                </c:pt>
                <c:pt idx="81">
                  <c:v>100.0</c:v>
                </c:pt>
                <c:pt idx="82">
                  <c:v>100.0</c:v>
                </c:pt>
                <c:pt idx="83">
                  <c:v>100.0</c:v>
                </c:pt>
                <c:pt idx="84">
                  <c:v>66.66666666666664</c:v>
                </c:pt>
                <c:pt idx="85">
                  <c:v>93.10344827586205</c:v>
                </c:pt>
                <c:pt idx="86">
                  <c:v>76.92307692307691</c:v>
                </c:pt>
                <c:pt idx="87">
                  <c:v>33.33333333333333</c:v>
                </c:pt>
                <c:pt idx="88">
                  <c:v>57.14285714285714</c:v>
                </c:pt>
                <c:pt idx="89">
                  <c:v>62.5</c:v>
                </c:pt>
                <c:pt idx="90">
                  <c:v>83.33333333333331</c:v>
                </c:pt>
                <c:pt idx="91">
                  <c:v>25.0</c:v>
                </c:pt>
                <c:pt idx="92">
                  <c:v>66.66666666666664</c:v>
                </c:pt>
                <c:pt idx="93">
                  <c:v>75.0</c:v>
                </c:pt>
                <c:pt idx="94">
                  <c:v>0.0</c:v>
                </c:pt>
                <c:pt idx="95">
                  <c:v>100.0</c:v>
                </c:pt>
                <c:pt idx="96">
                  <c:v>90.0</c:v>
                </c:pt>
                <c:pt idx="97">
                  <c:v>60.0</c:v>
                </c:pt>
                <c:pt idx="98">
                  <c:v>50.0</c:v>
                </c:pt>
                <c:pt idx="99">
                  <c:v>66.66666666666664</c:v>
                </c:pt>
                <c:pt idx="100">
                  <c:v>66.66666666666664</c:v>
                </c:pt>
                <c:pt idx="101">
                  <c:v>95.45454545454546</c:v>
                </c:pt>
                <c:pt idx="102">
                  <c:v>50.0</c:v>
                </c:pt>
                <c:pt idx="103">
                  <c:v>50.0</c:v>
                </c:pt>
                <c:pt idx="104">
                  <c:v>54.54545454545454</c:v>
                </c:pt>
                <c:pt idx="105">
                  <c:v>42.85714285714283</c:v>
                </c:pt>
                <c:pt idx="106">
                  <c:v>47.36842105263155</c:v>
                </c:pt>
                <c:pt idx="107">
                  <c:v>50.0</c:v>
                </c:pt>
                <c:pt idx="108">
                  <c:v>20.0</c:v>
                </c:pt>
                <c:pt idx="109">
                  <c:v>60.0</c:v>
                </c:pt>
                <c:pt idx="110">
                  <c:v>58.69565217391304</c:v>
                </c:pt>
                <c:pt idx="111">
                  <c:v>43.6619718309859</c:v>
                </c:pt>
                <c:pt idx="112">
                  <c:v>38.8888888888889</c:v>
                </c:pt>
                <c:pt idx="113">
                  <c:v>63.63636363636363</c:v>
                </c:pt>
                <c:pt idx="114">
                  <c:v>46.7741935483871</c:v>
                </c:pt>
                <c:pt idx="115">
                  <c:v>47.88732394366195</c:v>
                </c:pt>
                <c:pt idx="116">
                  <c:v>70.0</c:v>
                </c:pt>
                <c:pt idx="117">
                  <c:v>80.0</c:v>
                </c:pt>
                <c:pt idx="118">
                  <c:v>100.0</c:v>
                </c:pt>
                <c:pt idx="119">
                  <c:v>100.0</c:v>
                </c:pt>
                <c:pt idx="120">
                  <c:v>100.0</c:v>
                </c:pt>
                <c:pt idx="121">
                  <c:v>100.0</c:v>
                </c:pt>
                <c:pt idx="122">
                  <c:v>100.0</c:v>
                </c:pt>
                <c:pt idx="123">
                  <c:v>66.66666666666664</c:v>
                </c:pt>
                <c:pt idx="124">
                  <c:v>76.92307692307691</c:v>
                </c:pt>
                <c:pt idx="125">
                  <c:v>100.0</c:v>
                </c:pt>
                <c:pt idx="126">
                  <c:v>81.81818181818176</c:v>
                </c:pt>
                <c:pt idx="127">
                  <c:v>66.66666666666664</c:v>
                </c:pt>
                <c:pt idx="128">
                  <c:v>85.7142857142857</c:v>
                </c:pt>
                <c:pt idx="129">
                  <c:v>53.33333333333334</c:v>
                </c:pt>
                <c:pt idx="130">
                  <c:v>100.0</c:v>
                </c:pt>
                <c:pt idx="131">
                  <c:v>66.66666666666664</c:v>
                </c:pt>
                <c:pt idx="132">
                  <c:v>75.0</c:v>
                </c:pt>
                <c:pt idx="133">
                  <c:v>100.0</c:v>
                </c:pt>
                <c:pt idx="134">
                  <c:v>100.0</c:v>
                </c:pt>
                <c:pt idx="135">
                  <c:v>100.0</c:v>
                </c:pt>
                <c:pt idx="136">
                  <c:v>91.30434782608688</c:v>
                </c:pt>
                <c:pt idx="137">
                  <c:v>0.0</c:v>
                </c:pt>
                <c:pt idx="138">
                  <c:v>86.95652173913042</c:v>
                </c:pt>
                <c:pt idx="139">
                  <c:v>25.0</c:v>
                </c:pt>
                <c:pt idx="140">
                  <c:v>100.0</c:v>
                </c:pt>
                <c:pt idx="141">
                  <c:v>91.66666666666664</c:v>
                </c:pt>
                <c:pt idx="142">
                  <c:v>100.0</c:v>
                </c:pt>
                <c:pt idx="143">
                  <c:v>0.0</c:v>
                </c:pt>
                <c:pt idx="144">
                  <c:v>50.0</c:v>
                </c:pt>
                <c:pt idx="145">
                  <c:v>94.73684210526315</c:v>
                </c:pt>
                <c:pt idx="146">
                  <c:v>90.0</c:v>
                </c:pt>
                <c:pt idx="147">
                  <c:v>93.3333333333333</c:v>
                </c:pt>
                <c:pt idx="148">
                  <c:v>66.66666666666664</c:v>
                </c:pt>
                <c:pt idx="149">
                  <c:v>33.33333333333333</c:v>
                </c:pt>
                <c:pt idx="150">
                  <c:v>100.0</c:v>
                </c:pt>
                <c:pt idx="151">
                  <c:v>66.66666666666664</c:v>
                </c:pt>
                <c:pt idx="152">
                  <c:v>54.54545454545454</c:v>
                </c:pt>
                <c:pt idx="153">
                  <c:v>61.53846153846154</c:v>
                </c:pt>
                <c:pt idx="154">
                  <c:v>66.66666666666664</c:v>
                </c:pt>
                <c:pt idx="155">
                  <c:v>50.0</c:v>
                </c:pt>
                <c:pt idx="156">
                  <c:v>43.4782608695652</c:v>
                </c:pt>
                <c:pt idx="157">
                  <c:v>46.66666666666663</c:v>
                </c:pt>
                <c:pt idx="158">
                  <c:v>62.5</c:v>
                </c:pt>
                <c:pt idx="159">
                  <c:v>77.77777777777776</c:v>
                </c:pt>
                <c:pt idx="160">
                  <c:v>55.55555555555556</c:v>
                </c:pt>
                <c:pt idx="161">
                  <c:v>33.33333333333333</c:v>
                </c:pt>
                <c:pt idx="162">
                  <c:v>63.63636363636363</c:v>
                </c:pt>
                <c:pt idx="163">
                  <c:v>36.8421052631579</c:v>
                </c:pt>
                <c:pt idx="164">
                  <c:v>42.85714285714283</c:v>
                </c:pt>
                <c:pt idx="165">
                  <c:v>36.36363636363634</c:v>
                </c:pt>
                <c:pt idx="166">
                  <c:v>41.66666666666664</c:v>
                </c:pt>
                <c:pt idx="167">
                  <c:v>38.0952380952381</c:v>
                </c:pt>
                <c:pt idx="168">
                  <c:v>46.15384615384611</c:v>
                </c:pt>
                <c:pt idx="169">
                  <c:v>44.44444444444441</c:v>
                </c:pt>
                <c:pt idx="170">
                  <c:v>50.0</c:v>
                </c:pt>
              </c:numCache>
            </c:numRef>
          </c:yVal>
          <c:smooth val="0"/>
          <c:extLst xmlns:c16r2="http://schemas.microsoft.com/office/drawing/2015/06/chart">
            <c:ext xmlns:c16="http://schemas.microsoft.com/office/drawing/2014/chart" uri="{C3380CC4-5D6E-409C-BE32-E72D297353CC}">
              <c16:uniqueId val="{00000000-1B49-EE49-A49E-E5053625C957}"/>
            </c:ext>
          </c:extLst>
        </c:ser>
        <c:dLbls>
          <c:showLegendKey val="0"/>
          <c:showVal val="0"/>
          <c:showCatName val="0"/>
          <c:showSerName val="0"/>
          <c:showPercent val="0"/>
          <c:showBubbleSize val="0"/>
        </c:dLbls>
        <c:axId val="-2068981256"/>
        <c:axId val="-2097185784"/>
      </c:scatterChart>
      <c:valAx>
        <c:axId val="-2068981256"/>
        <c:scaling>
          <c:orientation val="minMax"/>
        </c:scaling>
        <c:delete val="1"/>
        <c:axPos val="b"/>
        <c:majorTickMark val="out"/>
        <c:minorTickMark val="none"/>
        <c:tickLblPos val="nextTo"/>
        <c:crossAx val="-2097185784"/>
        <c:crosses val="autoZero"/>
        <c:crossBetween val="midCat"/>
      </c:valAx>
      <c:valAx>
        <c:axId val="-2097185784"/>
        <c:scaling>
          <c:orientation val="minMax"/>
          <c:max val="110.0"/>
          <c:min val="0.0"/>
        </c:scaling>
        <c:delete val="0"/>
        <c:axPos val="l"/>
        <c:majorGridlines/>
        <c:title>
          <c:tx>
            <c:rich>
              <a:bodyPr rot="-5400000" vert="horz"/>
              <a:lstStyle/>
              <a:p>
                <a:pPr>
                  <a:defRPr sz="1600"/>
                </a:pPr>
                <a:r>
                  <a:rPr lang="en-US" sz="1600" dirty="0"/>
                  <a:t>Percent Survival</a:t>
                </a:r>
              </a:p>
            </c:rich>
          </c:tx>
          <c:layout/>
          <c:overlay val="0"/>
        </c:title>
        <c:numFmt formatCode="General" sourceLinked="1"/>
        <c:majorTickMark val="out"/>
        <c:minorTickMark val="none"/>
        <c:tickLblPos val="nextTo"/>
        <c:txPr>
          <a:bodyPr/>
          <a:lstStyle/>
          <a:p>
            <a:pPr>
              <a:defRPr sz="1600"/>
            </a:pPr>
            <a:endParaRPr lang="en-US"/>
          </a:p>
        </c:txPr>
        <c:crossAx val="-2068981256"/>
        <c:crosses val="autoZero"/>
        <c:crossBetween val="midCat"/>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tx>
            <c:strRef>
              <c:f>Sheet1!$J$26</c:f>
              <c:strCache>
                <c:ptCount val="1"/>
                <c:pt idx="0">
                  <c:v>grp/+</c:v>
                </c:pt>
              </c:strCache>
            </c:strRef>
          </c:tx>
          <c:spPr>
            <a:solidFill>
              <a:schemeClr val="accent6">
                <a:lumMod val="50000"/>
              </a:schemeClr>
            </a:solidFill>
            <a:ln>
              <a:solidFill>
                <a:schemeClr val="tx1"/>
              </a:solidFill>
            </a:ln>
          </c:spPr>
          <c:invertIfNegative val="0"/>
          <c:cat>
            <c:strRef>
              <c:f>Sheet1!$I$27:$I$34</c:f>
              <c:strCache>
                <c:ptCount val="8"/>
                <c:pt idx="0">
                  <c:v>39-5</c:v>
                </c:pt>
                <c:pt idx="1">
                  <c:v>39-6</c:v>
                </c:pt>
                <c:pt idx="2">
                  <c:v>40-6</c:v>
                </c:pt>
                <c:pt idx="3">
                  <c:v>40-7</c:v>
                </c:pt>
                <c:pt idx="4">
                  <c:v>41-1</c:v>
                </c:pt>
                <c:pt idx="5">
                  <c:v>45-1</c:v>
                </c:pt>
                <c:pt idx="6">
                  <c:v>DMSO</c:v>
                </c:pt>
                <c:pt idx="7">
                  <c:v>Colchicine</c:v>
                </c:pt>
              </c:strCache>
            </c:strRef>
          </c:cat>
          <c:val>
            <c:numRef>
              <c:f>Sheet1!$J$27:$J$34</c:f>
              <c:numCache>
                <c:formatCode>General</c:formatCode>
                <c:ptCount val="8"/>
                <c:pt idx="0">
                  <c:v>32.30769230769229</c:v>
                </c:pt>
                <c:pt idx="1">
                  <c:v>26.66666666666667</c:v>
                </c:pt>
                <c:pt idx="2">
                  <c:v>31.08108108108108</c:v>
                </c:pt>
                <c:pt idx="3">
                  <c:v>57.14285714285714</c:v>
                </c:pt>
                <c:pt idx="4">
                  <c:v>20.0</c:v>
                </c:pt>
                <c:pt idx="5">
                  <c:v>0.0</c:v>
                </c:pt>
                <c:pt idx="6">
                  <c:v>52.5</c:v>
                </c:pt>
                <c:pt idx="7">
                  <c:v>0.0</c:v>
                </c:pt>
              </c:numCache>
            </c:numRef>
          </c:val>
          <c:extLst xmlns:c16r2="http://schemas.microsoft.com/office/drawing/2015/06/chart">
            <c:ext xmlns:c16="http://schemas.microsoft.com/office/drawing/2014/chart" uri="{C3380CC4-5D6E-409C-BE32-E72D297353CC}">
              <c16:uniqueId val="{00000000-8EC6-C344-A2EE-43A825AC21D0}"/>
            </c:ext>
          </c:extLst>
        </c:ser>
        <c:ser>
          <c:idx val="1"/>
          <c:order val="1"/>
          <c:tx>
            <c:strRef>
              <c:f>Sheet1!$K$26</c:f>
              <c:strCache>
                <c:ptCount val="1"/>
                <c:pt idx="0">
                  <c:v>grp/grp</c:v>
                </c:pt>
              </c:strCache>
            </c:strRef>
          </c:tx>
          <c:spPr>
            <a:solidFill>
              <a:schemeClr val="accent6">
                <a:lumMod val="40000"/>
                <a:lumOff val="60000"/>
              </a:schemeClr>
            </a:solidFill>
            <a:ln>
              <a:solidFill>
                <a:schemeClr val="tx1"/>
              </a:solidFill>
            </a:ln>
          </c:spPr>
          <c:invertIfNegative val="0"/>
          <c:cat>
            <c:strRef>
              <c:f>Sheet1!$I$27:$I$34</c:f>
              <c:strCache>
                <c:ptCount val="8"/>
                <c:pt idx="0">
                  <c:v>39-5</c:v>
                </c:pt>
                <c:pt idx="1">
                  <c:v>39-6</c:v>
                </c:pt>
                <c:pt idx="2">
                  <c:v>40-6</c:v>
                </c:pt>
                <c:pt idx="3">
                  <c:v>40-7</c:v>
                </c:pt>
                <c:pt idx="4">
                  <c:v>41-1</c:v>
                </c:pt>
                <c:pt idx="5">
                  <c:v>45-1</c:v>
                </c:pt>
                <c:pt idx="6">
                  <c:v>DMSO</c:v>
                </c:pt>
                <c:pt idx="7">
                  <c:v>Colchicine</c:v>
                </c:pt>
              </c:strCache>
            </c:strRef>
          </c:cat>
          <c:val>
            <c:numRef>
              <c:f>Sheet1!$K$27:$K$34</c:f>
              <c:numCache>
                <c:formatCode>General</c:formatCode>
                <c:ptCount val="8"/>
                <c:pt idx="0">
                  <c:v>0.0</c:v>
                </c:pt>
                <c:pt idx="1">
                  <c:v>0.0</c:v>
                </c:pt>
                <c:pt idx="2">
                  <c:v>0.0</c:v>
                </c:pt>
                <c:pt idx="3">
                  <c:v>0.0</c:v>
                </c:pt>
                <c:pt idx="4">
                  <c:v>0.0</c:v>
                </c:pt>
                <c:pt idx="5">
                  <c:v>0.0</c:v>
                </c:pt>
                <c:pt idx="6">
                  <c:v>51.7</c:v>
                </c:pt>
                <c:pt idx="7">
                  <c:v>0.0</c:v>
                </c:pt>
              </c:numCache>
            </c:numRef>
          </c:val>
          <c:extLst xmlns:c16r2="http://schemas.microsoft.com/office/drawing/2015/06/chart">
            <c:ext xmlns:c16="http://schemas.microsoft.com/office/drawing/2014/chart" uri="{C3380CC4-5D6E-409C-BE32-E72D297353CC}">
              <c16:uniqueId val="{00000001-8EC6-C344-A2EE-43A825AC21D0}"/>
            </c:ext>
          </c:extLst>
        </c:ser>
        <c:dLbls>
          <c:showLegendKey val="0"/>
          <c:showVal val="0"/>
          <c:showCatName val="0"/>
          <c:showSerName val="0"/>
          <c:showPercent val="0"/>
          <c:showBubbleSize val="0"/>
        </c:dLbls>
        <c:gapWidth val="50"/>
        <c:overlap val="-27"/>
        <c:axId val="2129632392"/>
        <c:axId val="2123825080"/>
      </c:barChart>
      <c:catAx>
        <c:axId val="2129632392"/>
        <c:scaling>
          <c:orientation val="minMax"/>
        </c:scaling>
        <c:delete val="0"/>
        <c:axPos val="b"/>
        <c:numFmt formatCode="General" sourceLinked="0"/>
        <c:majorTickMark val="out"/>
        <c:minorTickMark val="none"/>
        <c:tickLblPos val="nextTo"/>
        <c:txPr>
          <a:bodyPr/>
          <a:lstStyle/>
          <a:p>
            <a:pPr>
              <a:defRPr sz="1400" b="1"/>
            </a:pPr>
            <a:endParaRPr lang="en-US"/>
          </a:p>
        </c:txPr>
        <c:crossAx val="2123825080"/>
        <c:crosses val="autoZero"/>
        <c:auto val="1"/>
        <c:lblAlgn val="ctr"/>
        <c:lblOffset val="100"/>
        <c:noMultiLvlLbl val="0"/>
      </c:catAx>
      <c:valAx>
        <c:axId val="2123825080"/>
        <c:scaling>
          <c:orientation val="minMax"/>
          <c:max val="100.0"/>
        </c:scaling>
        <c:delete val="0"/>
        <c:axPos val="l"/>
        <c:majorGridlines/>
        <c:title>
          <c:tx>
            <c:rich>
              <a:bodyPr rot="-5400000" vert="horz"/>
              <a:lstStyle/>
              <a:p>
                <a:pPr>
                  <a:defRPr sz="1400" b="1"/>
                </a:pPr>
                <a:r>
                  <a:rPr lang="en-US" sz="1400" b="1"/>
                  <a:t>Percent Survival</a:t>
                </a:r>
              </a:p>
            </c:rich>
          </c:tx>
          <c:layout/>
          <c:overlay val="0"/>
        </c:title>
        <c:numFmt formatCode="General" sourceLinked="1"/>
        <c:majorTickMark val="out"/>
        <c:minorTickMark val="none"/>
        <c:tickLblPos val="nextTo"/>
        <c:crossAx val="2129632392"/>
        <c:crosses val="autoZero"/>
        <c:crossBetween val="between"/>
        <c:majorUnit val="20.0"/>
      </c:valAx>
    </c:plotArea>
    <c:legend>
      <c:legendPos val="r"/>
      <c:layout/>
      <c:overlay val="0"/>
      <c:txPr>
        <a:bodyPr/>
        <a:lstStyle/>
        <a:p>
          <a:pPr>
            <a:defRPr sz="1400" b="1"/>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tx>
            <c:strRef>
              <c:f>Sheet1!$J$26</c:f>
              <c:strCache>
                <c:ptCount val="1"/>
                <c:pt idx="0">
                  <c:v>grp/+</c:v>
                </c:pt>
              </c:strCache>
            </c:strRef>
          </c:tx>
          <c:spPr>
            <a:solidFill>
              <a:schemeClr val="accent6">
                <a:lumMod val="50000"/>
              </a:schemeClr>
            </a:solidFill>
            <a:ln>
              <a:solidFill>
                <a:schemeClr val="tx1"/>
              </a:solidFill>
            </a:ln>
          </c:spPr>
          <c:invertIfNegative val="0"/>
          <c:cat>
            <c:strRef>
              <c:f>Sheet1!$I$27:$I$34</c:f>
              <c:strCache>
                <c:ptCount val="8"/>
                <c:pt idx="0">
                  <c:v>39-5</c:v>
                </c:pt>
                <c:pt idx="1">
                  <c:v>39-6</c:v>
                </c:pt>
                <c:pt idx="2">
                  <c:v>40-6</c:v>
                </c:pt>
                <c:pt idx="3">
                  <c:v>40-7</c:v>
                </c:pt>
                <c:pt idx="4">
                  <c:v>41-1</c:v>
                </c:pt>
                <c:pt idx="5">
                  <c:v>45-1</c:v>
                </c:pt>
                <c:pt idx="6">
                  <c:v>DMSO</c:v>
                </c:pt>
                <c:pt idx="7">
                  <c:v>Colchicine</c:v>
                </c:pt>
              </c:strCache>
            </c:strRef>
          </c:cat>
          <c:val>
            <c:numRef>
              <c:f>Sheet1!$J$27:$J$34</c:f>
              <c:numCache>
                <c:formatCode>General</c:formatCode>
                <c:ptCount val="8"/>
                <c:pt idx="0">
                  <c:v>32.30769230769229</c:v>
                </c:pt>
                <c:pt idx="1">
                  <c:v>26.66666666666667</c:v>
                </c:pt>
                <c:pt idx="2">
                  <c:v>31.08108108108108</c:v>
                </c:pt>
                <c:pt idx="3">
                  <c:v>57.14285714285714</c:v>
                </c:pt>
                <c:pt idx="4">
                  <c:v>20.0</c:v>
                </c:pt>
                <c:pt idx="5">
                  <c:v>0.0</c:v>
                </c:pt>
                <c:pt idx="6">
                  <c:v>52.5</c:v>
                </c:pt>
                <c:pt idx="7">
                  <c:v>0.0</c:v>
                </c:pt>
              </c:numCache>
            </c:numRef>
          </c:val>
          <c:extLst xmlns:c16r2="http://schemas.microsoft.com/office/drawing/2015/06/chart">
            <c:ext xmlns:c16="http://schemas.microsoft.com/office/drawing/2014/chart" uri="{C3380CC4-5D6E-409C-BE32-E72D297353CC}">
              <c16:uniqueId val="{00000000-D1BE-7C44-8450-8DAD7899D5A4}"/>
            </c:ext>
          </c:extLst>
        </c:ser>
        <c:ser>
          <c:idx val="1"/>
          <c:order val="1"/>
          <c:tx>
            <c:strRef>
              <c:f>Sheet1!$K$26</c:f>
              <c:strCache>
                <c:ptCount val="1"/>
                <c:pt idx="0">
                  <c:v>grp/grp</c:v>
                </c:pt>
              </c:strCache>
            </c:strRef>
          </c:tx>
          <c:spPr>
            <a:solidFill>
              <a:schemeClr val="accent6">
                <a:lumMod val="40000"/>
                <a:lumOff val="60000"/>
              </a:schemeClr>
            </a:solidFill>
            <a:ln>
              <a:solidFill>
                <a:schemeClr val="tx1"/>
              </a:solidFill>
            </a:ln>
          </c:spPr>
          <c:invertIfNegative val="0"/>
          <c:cat>
            <c:strRef>
              <c:f>Sheet1!$I$27:$I$34</c:f>
              <c:strCache>
                <c:ptCount val="8"/>
                <c:pt idx="0">
                  <c:v>39-5</c:v>
                </c:pt>
                <c:pt idx="1">
                  <c:v>39-6</c:v>
                </c:pt>
                <c:pt idx="2">
                  <c:v>40-6</c:v>
                </c:pt>
                <c:pt idx="3">
                  <c:v>40-7</c:v>
                </c:pt>
                <c:pt idx="4">
                  <c:v>41-1</c:v>
                </c:pt>
                <c:pt idx="5">
                  <c:v>45-1</c:v>
                </c:pt>
                <c:pt idx="6">
                  <c:v>DMSO</c:v>
                </c:pt>
                <c:pt idx="7">
                  <c:v>Colchicine</c:v>
                </c:pt>
              </c:strCache>
            </c:strRef>
          </c:cat>
          <c:val>
            <c:numRef>
              <c:f>Sheet1!$K$27:$K$34</c:f>
              <c:numCache>
                <c:formatCode>General</c:formatCode>
                <c:ptCount val="8"/>
                <c:pt idx="0">
                  <c:v>0.0</c:v>
                </c:pt>
                <c:pt idx="1">
                  <c:v>0.0</c:v>
                </c:pt>
                <c:pt idx="2">
                  <c:v>0.0</c:v>
                </c:pt>
                <c:pt idx="3">
                  <c:v>0.0</c:v>
                </c:pt>
                <c:pt idx="4">
                  <c:v>0.0</c:v>
                </c:pt>
                <c:pt idx="5">
                  <c:v>0.0</c:v>
                </c:pt>
                <c:pt idx="6">
                  <c:v>51.7</c:v>
                </c:pt>
                <c:pt idx="7">
                  <c:v>0.0</c:v>
                </c:pt>
              </c:numCache>
            </c:numRef>
          </c:val>
          <c:extLst xmlns:c16r2="http://schemas.microsoft.com/office/drawing/2015/06/chart">
            <c:ext xmlns:c16="http://schemas.microsoft.com/office/drawing/2014/chart" uri="{C3380CC4-5D6E-409C-BE32-E72D297353CC}">
              <c16:uniqueId val="{00000001-D1BE-7C44-8450-8DAD7899D5A4}"/>
            </c:ext>
          </c:extLst>
        </c:ser>
        <c:dLbls>
          <c:showLegendKey val="0"/>
          <c:showVal val="0"/>
          <c:showCatName val="0"/>
          <c:showSerName val="0"/>
          <c:showPercent val="0"/>
          <c:showBubbleSize val="0"/>
        </c:dLbls>
        <c:gapWidth val="50"/>
        <c:axId val="2072043336"/>
        <c:axId val="-2008222440"/>
      </c:barChart>
      <c:catAx>
        <c:axId val="2072043336"/>
        <c:scaling>
          <c:orientation val="minMax"/>
        </c:scaling>
        <c:delete val="0"/>
        <c:axPos val="b"/>
        <c:numFmt formatCode="General" sourceLinked="0"/>
        <c:majorTickMark val="out"/>
        <c:minorTickMark val="none"/>
        <c:tickLblPos val="nextTo"/>
        <c:txPr>
          <a:bodyPr/>
          <a:lstStyle/>
          <a:p>
            <a:pPr>
              <a:defRPr sz="1400" b="1"/>
            </a:pPr>
            <a:endParaRPr lang="en-US"/>
          </a:p>
        </c:txPr>
        <c:crossAx val="-2008222440"/>
        <c:crosses val="autoZero"/>
        <c:auto val="1"/>
        <c:lblAlgn val="ctr"/>
        <c:lblOffset val="100"/>
        <c:noMultiLvlLbl val="0"/>
      </c:catAx>
      <c:valAx>
        <c:axId val="-2008222440"/>
        <c:scaling>
          <c:orientation val="minMax"/>
          <c:max val="100.0"/>
        </c:scaling>
        <c:delete val="0"/>
        <c:axPos val="l"/>
        <c:majorGridlines/>
        <c:title>
          <c:tx>
            <c:rich>
              <a:bodyPr rot="-5400000" vert="horz"/>
              <a:lstStyle/>
              <a:p>
                <a:pPr>
                  <a:defRPr sz="1400" b="1"/>
                </a:pPr>
                <a:r>
                  <a:rPr lang="en-US" sz="1400" b="1"/>
                  <a:t>Percent Survival</a:t>
                </a:r>
              </a:p>
            </c:rich>
          </c:tx>
          <c:layout/>
          <c:overlay val="0"/>
        </c:title>
        <c:numFmt formatCode="General" sourceLinked="1"/>
        <c:majorTickMark val="out"/>
        <c:minorTickMark val="none"/>
        <c:tickLblPos val="nextTo"/>
        <c:crossAx val="2072043336"/>
        <c:crosses val="autoZero"/>
        <c:crossBetween val="between"/>
        <c:majorUnit val="20.0"/>
      </c:valAx>
    </c:plotArea>
    <c:legend>
      <c:legendPos val="r"/>
      <c:layout/>
      <c:overlay val="0"/>
      <c:txPr>
        <a:bodyPr/>
        <a:lstStyle/>
        <a:p>
          <a:pPr>
            <a:defRPr sz="1400" b="1"/>
          </a:pPr>
          <a:endParaRPr lang="en-US"/>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r>
              <a:rPr lang="en-US" sz="1800" b="1" dirty="0"/>
              <a:t>Capsule Results</a:t>
            </a:r>
          </a:p>
        </c:rich>
      </c:tx>
      <c:layout>
        <c:manualLayout>
          <c:xMode val="edge"/>
          <c:yMode val="edge"/>
          <c:x val="0.370068745740066"/>
          <c:y val="0.0353308230829899"/>
        </c:manualLayout>
      </c:layout>
      <c:overlay val="0"/>
      <c:spPr>
        <a:noFill/>
        <a:ln>
          <a:noFill/>
        </a:ln>
        <a:effectLst/>
      </c:spPr>
    </c:title>
    <c:autoTitleDeleted val="0"/>
    <c:plotArea>
      <c:layout/>
      <c:barChart>
        <c:barDir val="col"/>
        <c:grouping val="clustered"/>
        <c:varyColors val="0"/>
        <c:ser>
          <c:idx val="0"/>
          <c:order val="0"/>
          <c:tx>
            <c:v>Radition</c:v>
          </c:tx>
          <c:spPr>
            <a:solidFill>
              <a:schemeClr val="accent6">
                <a:lumMod val="50000"/>
              </a:schemeClr>
            </a:solidFill>
            <a:ln>
              <a:solidFill>
                <a:schemeClr val="tx1"/>
              </a:solidFill>
            </a:ln>
            <a:effectLst/>
          </c:spPr>
          <c:invertIfNegative val="0"/>
          <c:errBars>
            <c:errBarType val="both"/>
            <c:errValType val="cust"/>
            <c:noEndCap val="0"/>
            <c:plus>
              <c:numRef>
                <c:f>(Stats!$E$88,Stats!$E$87,Stats!$E$86,Stats!$E$85,Stats!$E$89,Stats!$E$90,Stats!$E$91)</c:f>
                <c:numCache>
                  <c:formatCode>General</c:formatCode>
                  <c:ptCount val="7"/>
                  <c:pt idx="0">
                    <c:v>9.008644654302225</c:v>
                  </c:pt>
                  <c:pt idx="1">
                    <c:v>14.51379300518334</c:v>
                  </c:pt>
                  <c:pt idx="2">
                    <c:v>22.98323774058835</c:v>
                  </c:pt>
                  <c:pt idx="3">
                    <c:v>16.9336942218761</c:v>
                  </c:pt>
                  <c:pt idx="4">
                    <c:v>12.44475596920921</c:v>
                  </c:pt>
                  <c:pt idx="5">
                    <c:v>0.0</c:v>
                  </c:pt>
                  <c:pt idx="6">
                    <c:v>4.090850837840929</c:v>
                  </c:pt>
                </c:numCache>
              </c:numRef>
            </c:plus>
            <c:minus>
              <c:numRef>
                <c:f>(Stats!$E$88,Stats!$E$87,Stats!$E$86,Stats!$E$85,Stats!$E$89,Stats!$E$90,Stats!$E$91)</c:f>
                <c:numCache>
                  <c:formatCode>General</c:formatCode>
                  <c:ptCount val="7"/>
                  <c:pt idx="0">
                    <c:v>9.008644654302225</c:v>
                  </c:pt>
                  <c:pt idx="1">
                    <c:v>14.51379300518334</c:v>
                  </c:pt>
                  <c:pt idx="2">
                    <c:v>22.98323774058835</c:v>
                  </c:pt>
                  <c:pt idx="3">
                    <c:v>16.9336942218761</c:v>
                  </c:pt>
                  <c:pt idx="4">
                    <c:v>12.44475596920921</c:v>
                  </c:pt>
                  <c:pt idx="5">
                    <c:v>0.0</c:v>
                  </c:pt>
                  <c:pt idx="6">
                    <c:v>4.090850837840929</c:v>
                  </c:pt>
                </c:numCache>
              </c:numRef>
            </c:minus>
            <c:spPr>
              <a:noFill/>
              <a:ln w="9525" cap="flat" cmpd="sng" algn="ctr">
                <a:solidFill>
                  <a:schemeClr val="tx1">
                    <a:lumMod val="65000"/>
                    <a:lumOff val="35000"/>
                  </a:schemeClr>
                </a:solidFill>
                <a:round/>
              </a:ln>
              <a:effectLst/>
            </c:spPr>
          </c:errBars>
          <c:cat>
            <c:strRef>
              <c:f>Stats!$A$89:$A$95</c:f>
              <c:strCache>
                <c:ptCount val="7"/>
                <c:pt idx="0">
                  <c:v>10mg/mL</c:v>
                </c:pt>
                <c:pt idx="1">
                  <c:v>5mg/mL</c:v>
                </c:pt>
                <c:pt idx="2">
                  <c:v>2.5mg/mL</c:v>
                </c:pt>
                <c:pt idx="3">
                  <c:v>1.25mg/mL</c:v>
                </c:pt>
                <c:pt idx="4">
                  <c:v>Water</c:v>
                </c:pt>
                <c:pt idx="5">
                  <c:v>Colchicine</c:v>
                </c:pt>
                <c:pt idx="6">
                  <c:v>DMSO</c:v>
                </c:pt>
              </c:strCache>
            </c:strRef>
          </c:cat>
          <c:val>
            <c:numRef>
              <c:f>Stats!$B$89:$B$95</c:f>
              <c:numCache>
                <c:formatCode>General</c:formatCode>
                <c:ptCount val="7"/>
                <c:pt idx="0">
                  <c:v>8.0</c:v>
                </c:pt>
                <c:pt idx="1">
                  <c:v>9.333333333333335</c:v>
                </c:pt>
                <c:pt idx="2">
                  <c:v>8.333333333333335</c:v>
                </c:pt>
                <c:pt idx="3">
                  <c:v>18.0</c:v>
                </c:pt>
                <c:pt idx="4">
                  <c:v>25.44642857142857</c:v>
                </c:pt>
                <c:pt idx="5">
                  <c:v>0.0</c:v>
                </c:pt>
                <c:pt idx="6">
                  <c:v>38.5</c:v>
                </c:pt>
              </c:numCache>
            </c:numRef>
          </c:val>
          <c:extLst xmlns:c16r2="http://schemas.microsoft.com/office/drawing/2015/06/chart">
            <c:ext xmlns:c16="http://schemas.microsoft.com/office/drawing/2014/chart" uri="{C3380CC4-5D6E-409C-BE32-E72D297353CC}">
              <c16:uniqueId val="{00000000-E7AB-E848-89CB-16DD26E16A7E}"/>
            </c:ext>
          </c:extLst>
        </c:ser>
        <c:ser>
          <c:idx val="1"/>
          <c:order val="1"/>
          <c:tx>
            <c:v>No Radiation</c:v>
          </c:tx>
          <c:spPr>
            <a:solidFill>
              <a:schemeClr val="accent6">
                <a:lumMod val="40000"/>
                <a:lumOff val="60000"/>
              </a:schemeClr>
            </a:solidFill>
            <a:ln>
              <a:solidFill>
                <a:schemeClr val="tx1"/>
              </a:solidFill>
            </a:ln>
            <a:effectLst/>
          </c:spPr>
          <c:invertIfNegative val="0"/>
          <c:errBars>
            <c:errBarType val="both"/>
            <c:errValType val="cust"/>
            <c:noEndCap val="0"/>
            <c:plus>
              <c:numRef>
                <c:f>(Stats!$F$88,Stats!$F$87,Stats!$F$86,Stats!$F$85,Stats!$F$89,Stats!$F$90,Stats!$F$91)</c:f>
                <c:numCache>
                  <c:formatCode>General</c:formatCode>
                  <c:ptCount val="7"/>
                  <c:pt idx="0">
                    <c:v>8.144722244786695</c:v>
                  </c:pt>
                  <c:pt idx="1">
                    <c:v>12.1635926918199</c:v>
                  </c:pt>
                  <c:pt idx="2">
                    <c:v>1.539433527326628</c:v>
                  </c:pt>
                  <c:pt idx="3">
                    <c:v>17.79994709261296</c:v>
                  </c:pt>
                  <c:pt idx="4">
                    <c:v>9.38789288678986</c:v>
                  </c:pt>
                  <c:pt idx="5">
                    <c:v>0.0</c:v>
                  </c:pt>
                  <c:pt idx="6">
                    <c:v>2.472527971253538</c:v>
                  </c:pt>
                </c:numCache>
              </c:numRef>
            </c:plus>
            <c:minus>
              <c:numRef>
                <c:f>(Stats!$F$88,Stats!$F$87,Stats!$F$86,Stats!$F$85,Stats!$F$89,Stats!$F$90,Stats!$F$91)</c:f>
                <c:numCache>
                  <c:formatCode>General</c:formatCode>
                  <c:ptCount val="7"/>
                  <c:pt idx="0">
                    <c:v>8.144722244786695</c:v>
                  </c:pt>
                  <c:pt idx="1">
                    <c:v>12.1635926918199</c:v>
                  </c:pt>
                  <c:pt idx="2">
                    <c:v>1.539433527326628</c:v>
                  </c:pt>
                  <c:pt idx="3">
                    <c:v>17.79994709261296</c:v>
                  </c:pt>
                  <c:pt idx="4">
                    <c:v>9.38789288678986</c:v>
                  </c:pt>
                  <c:pt idx="5">
                    <c:v>0.0</c:v>
                  </c:pt>
                  <c:pt idx="6">
                    <c:v>2.472527971253538</c:v>
                  </c:pt>
                </c:numCache>
              </c:numRef>
            </c:minus>
            <c:spPr>
              <a:noFill/>
              <a:ln w="9525" cap="flat" cmpd="sng" algn="ctr">
                <a:solidFill>
                  <a:schemeClr val="tx1">
                    <a:lumMod val="65000"/>
                    <a:lumOff val="35000"/>
                  </a:schemeClr>
                </a:solidFill>
                <a:round/>
              </a:ln>
              <a:effectLst/>
            </c:spPr>
          </c:errBars>
          <c:cat>
            <c:strRef>
              <c:f>Stats!$A$89:$A$95</c:f>
              <c:strCache>
                <c:ptCount val="7"/>
                <c:pt idx="0">
                  <c:v>10mg/mL</c:v>
                </c:pt>
                <c:pt idx="1">
                  <c:v>5mg/mL</c:v>
                </c:pt>
                <c:pt idx="2">
                  <c:v>2.5mg/mL</c:v>
                </c:pt>
                <c:pt idx="3">
                  <c:v>1.25mg/mL</c:v>
                </c:pt>
                <c:pt idx="4">
                  <c:v>Water</c:v>
                </c:pt>
                <c:pt idx="5">
                  <c:v>Colchicine</c:v>
                </c:pt>
                <c:pt idx="6">
                  <c:v>DMSO</c:v>
                </c:pt>
              </c:strCache>
            </c:strRef>
          </c:cat>
          <c:val>
            <c:numRef>
              <c:f>Stats!$C$89:$C$95</c:f>
              <c:numCache>
                <c:formatCode>General</c:formatCode>
                <c:ptCount val="7"/>
                <c:pt idx="0">
                  <c:v>60.50724637681158</c:v>
                </c:pt>
                <c:pt idx="1">
                  <c:v>57.73809523809526</c:v>
                </c:pt>
                <c:pt idx="2">
                  <c:v>59.00900900900901</c:v>
                </c:pt>
                <c:pt idx="3">
                  <c:v>46.6101694915254</c:v>
                </c:pt>
                <c:pt idx="4">
                  <c:v>52.72727272727272</c:v>
                </c:pt>
                <c:pt idx="5">
                  <c:v>0.0</c:v>
                </c:pt>
                <c:pt idx="6">
                  <c:v>52.69230769230768</c:v>
                </c:pt>
              </c:numCache>
            </c:numRef>
          </c:val>
          <c:extLst xmlns:c16r2="http://schemas.microsoft.com/office/drawing/2015/06/chart">
            <c:ext xmlns:c16="http://schemas.microsoft.com/office/drawing/2014/chart" uri="{C3380CC4-5D6E-409C-BE32-E72D297353CC}">
              <c16:uniqueId val="{00000001-E7AB-E848-89CB-16DD26E16A7E}"/>
            </c:ext>
          </c:extLst>
        </c:ser>
        <c:dLbls>
          <c:showLegendKey val="0"/>
          <c:showVal val="0"/>
          <c:showCatName val="0"/>
          <c:showSerName val="0"/>
          <c:showPercent val="0"/>
          <c:showBubbleSize val="0"/>
        </c:dLbls>
        <c:gapWidth val="50"/>
        <c:overlap val="-27"/>
        <c:axId val="2113590184"/>
        <c:axId val="-2027683944"/>
      </c:barChart>
      <c:catAx>
        <c:axId val="2113590184"/>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en-US" b="1"/>
                  <a:t>Dose</a:t>
                </a:r>
                <a:r>
                  <a:rPr lang="en-US" b="1" baseline="0"/>
                  <a:t> (mg/mL)</a:t>
                </a:r>
                <a:endParaRPr lang="en-US" b="1"/>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2027683944"/>
        <c:crosses val="autoZero"/>
        <c:auto val="1"/>
        <c:lblAlgn val="ctr"/>
        <c:lblOffset val="100"/>
        <c:noMultiLvlLbl val="0"/>
      </c:catAx>
      <c:valAx>
        <c:axId val="-2027683944"/>
        <c:scaling>
          <c:orientation val="minMax"/>
          <c:max val="100.0"/>
        </c:scaling>
        <c:delete val="0"/>
        <c:axPos val="l"/>
        <c:majorGridlines>
          <c:spPr>
            <a:ln w="22225" cap="flat" cmpd="sng" algn="ctr">
              <a:solidFill>
                <a:schemeClr val="bg1">
                  <a:lumMod val="75000"/>
                </a:schemeClr>
              </a:solidFill>
              <a:round/>
            </a:ln>
            <a:effectLst/>
          </c:spPr>
        </c:majorGridlines>
        <c:title>
          <c:tx>
            <c:rich>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en-US" sz="1400" b="1" dirty="0"/>
                  <a:t>% Survival</a:t>
                </a:r>
              </a:p>
            </c:rich>
          </c:tx>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1359018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r>
              <a:rPr lang="en-US" sz="1800" b="1" dirty="0"/>
              <a:t>Extract</a:t>
            </a:r>
            <a:r>
              <a:rPr lang="en-US" sz="1800" b="1" baseline="0" dirty="0"/>
              <a:t> Results</a:t>
            </a:r>
            <a:endParaRPr lang="en-US" sz="1800" b="1" dirty="0"/>
          </a:p>
        </c:rich>
      </c:tx>
      <c:layout/>
      <c:overlay val="0"/>
      <c:spPr>
        <a:noFill/>
        <a:ln>
          <a:noFill/>
        </a:ln>
        <a:effectLst/>
      </c:spPr>
    </c:title>
    <c:autoTitleDeleted val="0"/>
    <c:plotArea>
      <c:layout/>
      <c:barChart>
        <c:barDir val="col"/>
        <c:grouping val="clustered"/>
        <c:varyColors val="0"/>
        <c:ser>
          <c:idx val="0"/>
          <c:order val="0"/>
          <c:tx>
            <c:v>Radiation</c:v>
          </c:tx>
          <c:spPr>
            <a:solidFill>
              <a:schemeClr val="accent6">
                <a:lumMod val="50000"/>
              </a:schemeClr>
            </a:solidFill>
            <a:ln>
              <a:solidFill>
                <a:schemeClr val="tx1"/>
              </a:solidFill>
            </a:ln>
            <a:effectLst/>
          </c:spPr>
          <c:invertIfNegative val="0"/>
          <c:errBars>
            <c:errBarType val="both"/>
            <c:errValType val="cust"/>
            <c:noEndCap val="0"/>
            <c:plus>
              <c:numRef>
                <c:f>(Stats!$I$94,Stats!$I$93,Stats!$I$92,Stats!$I$91,Stats!$I$95,Stats!$I$96,Stats!$I$97)</c:f>
                <c:numCache>
                  <c:formatCode>General</c:formatCode>
                  <c:ptCount val="7"/>
                  <c:pt idx="0">
                    <c:v>4.348794406284844</c:v>
                  </c:pt>
                  <c:pt idx="1">
                    <c:v>6.684005230842198</c:v>
                  </c:pt>
                  <c:pt idx="2">
                    <c:v>4.154112315135236</c:v>
                  </c:pt>
                  <c:pt idx="3">
                    <c:v>1.089054103083492</c:v>
                  </c:pt>
                  <c:pt idx="4">
                    <c:v>17.21464075152349</c:v>
                  </c:pt>
                  <c:pt idx="5">
                    <c:v>0.0</c:v>
                  </c:pt>
                  <c:pt idx="6">
                    <c:v>4.090850837840929</c:v>
                  </c:pt>
                </c:numCache>
              </c:numRef>
            </c:plus>
            <c:minus>
              <c:numRef>
                <c:f>(Stats!$I$94,Stats!$I$93,Stats!$I$92,Stats!$I$91,Stats!$I$95,Stats!$I$96,Stats!$I$97)</c:f>
                <c:numCache>
                  <c:formatCode>General</c:formatCode>
                  <c:ptCount val="7"/>
                  <c:pt idx="0">
                    <c:v>4.348794406284844</c:v>
                  </c:pt>
                  <c:pt idx="1">
                    <c:v>6.684005230842198</c:v>
                  </c:pt>
                  <c:pt idx="2">
                    <c:v>4.154112315135236</c:v>
                  </c:pt>
                  <c:pt idx="3">
                    <c:v>1.089054103083492</c:v>
                  </c:pt>
                  <c:pt idx="4">
                    <c:v>17.21464075152349</c:v>
                  </c:pt>
                  <c:pt idx="5">
                    <c:v>0.0</c:v>
                  </c:pt>
                  <c:pt idx="6">
                    <c:v>4.090850837840929</c:v>
                  </c:pt>
                </c:numCache>
              </c:numRef>
            </c:minus>
            <c:spPr>
              <a:noFill/>
              <a:ln w="9525" cap="flat" cmpd="sng" algn="ctr">
                <a:solidFill>
                  <a:schemeClr val="tx1">
                    <a:lumMod val="65000"/>
                    <a:lumOff val="35000"/>
                  </a:schemeClr>
                </a:solidFill>
                <a:round/>
              </a:ln>
              <a:effectLst/>
            </c:spPr>
          </c:errBars>
          <c:cat>
            <c:strRef>
              <c:f>Stats!$A$99:$A$105</c:f>
              <c:strCache>
                <c:ptCount val="7"/>
                <c:pt idx="0">
                  <c:v>10%</c:v>
                </c:pt>
                <c:pt idx="1">
                  <c:v>5%</c:v>
                </c:pt>
                <c:pt idx="2">
                  <c:v>2.50%</c:v>
                </c:pt>
                <c:pt idx="3">
                  <c:v>1.25%</c:v>
                </c:pt>
                <c:pt idx="4">
                  <c:v>Ethanol</c:v>
                </c:pt>
                <c:pt idx="5">
                  <c:v>Colchicine</c:v>
                </c:pt>
                <c:pt idx="6">
                  <c:v>DMSO</c:v>
                </c:pt>
              </c:strCache>
            </c:strRef>
          </c:cat>
          <c:val>
            <c:numRef>
              <c:f>Stats!$B$99:$B$105</c:f>
              <c:numCache>
                <c:formatCode>General</c:formatCode>
                <c:ptCount val="7"/>
                <c:pt idx="0">
                  <c:v>21.05263157894735</c:v>
                </c:pt>
                <c:pt idx="1">
                  <c:v>14.0625</c:v>
                </c:pt>
                <c:pt idx="2">
                  <c:v>11.76470588235294</c:v>
                </c:pt>
                <c:pt idx="3">
                  <c:v>18.75</c:v>
                </c:pt>
                <c:pt idx="4">
                  <c:v>28.39506172839506</c:v>
                </c:pt>
                <c:pt idx="5">
                  <c:v>0.0</c:v>
                </c:pt>
                <c:pt idx="6">
                  <c:v>38.5</c:v>
                </c:pt>
              </c:numCache>
            </c:numRef>
          </c:val>
          <c:extLst xmlns:c16r2="http://schemas.microsoft.com/office/drawing/2015/06/chart">
            <c:ext xmlns:c16="http://schemas.microsoft.com/office/drawing/2014/chart" uri="{C3380CC4-5D6E-409C-BE32-E72D297353CC}">
              <c16:uniqueId val="{00000000-70A3-D249-A832-7557B278A6C6}"/>
            </c:ext>
          </c:extLst>
        </c:ser>
        <c:ser>
          <c:idx val="1"/>
          <c:order val="1"/>
          <c:tx>
            <c:v>No Radiation</c:v>
          </c:tx>
          <c:spPr>
            <a:solidFill>
              <a:schemeClr val="accent6">
                <a:lumMod val="40000"/>
                <a:lumOff val="60000"/>
              </a:schemeClr>
            </a:solidFill>
            <a:ln>
              <a:solidFill>
                <a:schemeClr val="tx1"/>
              </a:solidFill>
            </a:ln>
            <a:effectLst/>
          </c:spPr>
          <c:invertIfNegative val="0"/>
          <c:errBars>
            <c:errBarType val="both"/>
            <c:errValType val="cust"/>
            <c:noEndCap val="0"/>
            <c:plus>
              <c:numRef>
                <c:f>(Stats!$J$94,Stats!$J$93,Stats!$J$92,Stats!$J$91,Stats!$J$95,Stats!$J$96,Stats!$J$97)</c:f>
                <c:numCache>
                  <c:formatCode>General</c:formatCode>
                  <c:ptCount val="7"/>
                  <c:pt idx="0">
                    <c:v>13.37103530556272</c:v>
                  </c:pt>
                  <c:pt idx="1">
                    <c:v>8.04570358464787</c:v>
                  </c:pt>
                  <c:pt idx="2">
                    <c:v>15.97304232599984</c:v>
                  </c:pt>
                  <c:pt idx="3">
                    <c:v>4.098651217039792</c:v>
                  </c:pt>
                  <c:pt idx="4">
                    <c:v>7.062449817920466</c:v>
                  </c:pt>
                  <c:pt idx="5">
                    <c:v>0.0</c:v>
                  </c:pt>
                  <c:pt idx="6">
                    <c:v>2.472527971253538</c:v>
                  </c:pt>
                </c:numCache>
              </c:numRef>
            </c:plus>
            <c:minus>
              <c:numRef>
                <c:f>Stats!$J$91:$J$97</c:f>
                <c:numCache>
                  <c:formatCode>General</c:formatCode>
                  <c:ptCount val="7"/>
                  <c:pt idx="0">
                    <c:v>4.098651217039792</c:v>
                  </c:pt>
                  <c:pt idx="1">
                    <c:v>15.97304232599984</c:v>
                  </c:pt>
                  <c:pt idx="2">
                    <c:v>8.04570358464787</c:v>
                  </c:pt>
                  <c:pt idx="3">
                    <c:v>13.37103530556272</c:v>
                  </c:pt>
                  <c:pt idx="4">
                    <c:v>7.062449817920466</c:v>
                  </c:pt>
                  <c:pt idx="5">
                    <c:v>0.0</c:v>
                  </c:pt>
                  <c:pt idx="6">
                    <c:v>2.472527971253538</c:v>
                  </c:pt>
                </c:numCache>
              </c:numRef>
            </c:minus>
            <c:spPr>
              <a:noFill/>
              <a:ln w="9525" cap="flat" cmpd="sng" algn="ctr">
                <a:solidFill>
                  <a:schemeClr val="tx1">
                    <a:lumMod val="65000"/>
                    <a:lumOff val="35000"/>
                  </a:schemeClr>
                </a:solidFill>
                <a:round/>
              </a:ln>
              <a:effectLst/>
            </c:spPr>
          </c:errBars>
          <c:cat>
            <c:strRef>
              <c:f>Stats!$A$99:$A$105</c:f>
              <c:strCache>
                <c:ptCount val="7"/>
                <c:pt idx="0">
                  <c:v>10%</c:v>
                </c:pt>
                <c:pt idx="1">
                  <c:v>5%</c:v>
                </c:pt>
                <c:pt idx="2">
                  <c:v>2.50%</c:v>
                </c:pt>
                <c:pt idx="3">
                  <c:v>1.25%</c:v>
                </c:pt>
                <c:pt idx="4">
                  <c:v>Ethanol</c:v>
                </c:pt>
                <c:pt idx="5">
                  <c:v>Colchicine</c:v>
                </c:pt>
                <c:pt idx="6">
                  <c:v>DMSO</c:v>
                </c:pt>
              </c:strCache>
            </c:strRef>
          </c:cat>
          <c:val>
            <c:numRef>
              <c:f>Stats!$C$99:$C$105</c:f>
              <c:numCache>
                <c:formatCode>General</c:formatCode>
                <c:ptCount val="7"/>
                <c:pt idx="0">
                  <c:v>65.0</c:v>
                </c:pt>
                <c:pt idx="1">
                  <c:v>71.3333333333333</c:v>
                </c:pt>
                <c:pt idx="2">
                  <c:v>52.33333333333334</c:v>
                </c:pt>
                <c:pt idx="3">
                  <c:v>31.66666666666667</c:v>
                </c:pt>
                <c:pt idx="4">
                  <c:v>56.92307692307692</c:v>
                </c:pt>
                <c:pt idx="5">
                  <c:v>0.0</c:v>
                </c:pt>
                <c:pt idx="6">
                  <c:v>52.69230769230768</c:v>
                </c:pt>
              </c:numCache>
            </c:numRef>
          </c:val>
          <c:extLst xmlns:c16r2="http://schemas.microsoft.com/office/drawing/2015/06/chart">
            <c:ext xmlns:c16="http://schemas.microsoft.com/office/drawing/2014/chart" uri="{C3380CC4-5D6E-409C-BE32-E72D297353CC}">
              <c16:uniqueId val="{00000001-70A3-D249-A832-7557B278A6C6}"/>
            </c:ext>
          </c:extLst>
        </c:ser>
        <c:dLbls>
          <c:showLegendKey val="0"/>
          <c:showVal val="0"/>
          <c:showCatName val="0"/>
          <c:showSerName val="0"/>
          <c:showPercent val="0"/>
          <c:showBubbleSize val="0"/>
        </c:dLbls>
        <c:gapWidth val="50"/>
        <c:overlap val="-27"/>
        <c:axId val="-2047291128"/>
        <c:axId val="1832073704"/>
      </c:barChart>
      <c:catAx>
        <c:axId val="-2047291128"/>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en-US" b="1"/>
                  <a:t>Dose (%)</a:t>
                </a:r>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1832073704"/>
        <c:crosses val="autoZero"/>
        <c:auto val="1"/>
        <c:lblAlgn val="ctr"/>
        <c:lblOffset val="100"/>
        <c:noMultiLvlLbl val="0"/>
      </c:catAx>
      <c:valAx>
        <c:axId val="1832073704"/>
        <c:scaling>
          <c:orientation val="minMax"/>
          <c:max val="100.0"/>
        </c:scaling>
        <c:delete val="0"/>
        <c:axPos val="l"/>
        <c:majorGridlines>
          <c:spPr>
            <a:ln w="9525" cap="flat" cmpd="sng" algn="ctr">
              <a:solidFill>
                <a:schemeClr val="bg1">
                  <a:lumMod val="6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en-US" sz="1400" b="1" dirty="0"/>
                  <a:t>% Survival</a:t>
                </a:r>
              </a:p>
            </c:rich>
          </c:tx>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47291128"/>
        <c:crosses val="autoZero"/>
        <c:crossBetween val="between"/>
        <c:majorUnit val="20.0"/>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Radiation</c:v>
          </c:tx>
          <c:spPr>
            <a:solidFill>
              <a:schemeClr val="accent6">
                <a:lumMod val="50000"/>
              </a:schemeClr>
            </a:solidFill>
            <a:ln>
              <a:solidFill>
                <a:schemeClr val="tx1"/>
              </a:solidFill>
            </a:ln>
            <a:effectLst/>
          </c:spPr>
          <c:invertIfNegative val="0"/>
          <c:errBars>
            <c:errBarType val="both"/>
            <c:errValType val="cust"/>
            <c:noEndCap val="0"/>
            <c:plus>
              <c:numRef>
                <c:f>Stats!$M$32:$M$38</c:f>
                <c:numCache>
                  <c:formatCode>General</c:formatCode>
                  <c:ptCount val="7"/>
                  <c:pt idx="0">
                    <c:v>1.228404828063033</c:v>
                  </c:pt>
                  <c:pt idx="1">
                    <c:v>2.099455524325911</c:v>
                  </c:pt>
                  <c:pt idx="2">
                    <c:v>0.0</c:v>
                  </c:pt>
                  <c:pt idx="3">
                    <c:v>1.20281306081172</c:v>
                  </c:pt>
                  <c:pt idx="4">
                    <c:v>5.72987260183336</c:v>
                  </c:pt>
                  <c:pt idx="5">
                    <c:v>0.0</c:v>
                  </c:pt>
                  <c:pt idx="6">
                    <c:v>4.090850837840928</c:v>
                  </c:pt>
                </c:numCache>
              </c:numRef>
            </c:plus>
            <c:minus>
              <c:numRef>
                <c:f>Stats!$M$32:$M$38</c:f>
                <c:numCache>
                  <c:formatCode>General</c:formatCode>
                  <c:ptCount val="7"/>
                  <c:pt idx="0">
                    <c:v>1.228404828063033</c:v>
                  </c:pt>
                  <c:pt idx="1">
                    <c:v>2.099455524325911</c:v>
                  </c:pt>
                  <c:pt idx="2">
                    <c:v>0.0</c:v>
                  </c:pt>
                  <c:pt idx="3">
                    <c:v>1.20281306081172</c:v>
                  </c:pt>
                  <c:pt idx="4">
                    <c:v>5.72987260183336</c:v>
                  </c:pt>
                  <c:pt idx="5">
                    <c:v>0.0</c:v>
                  </c:pt>
                  <c:pt idx="6">
                    <c:v>4.090850837840928</c:v>
                  </c:pt>
                </c:numCache>
              </c:numRef>
            </c:minus>
            <c:spPr>
              <a:noFill/>
              <a:ln w="9525" cap="flat" cmpd="sng" algn="ctr">
                <a:solidFill>
                  <a:schemeClr val="tx1">
                    <a:lumMod val="65000"/>
                    <a:lumOff val="35000"/>
                  </a:schemeClr>
                </a:solidFill>
                <a:round/>
              </a:ln>
              <a:effectLst/>
            </c:spPr>
          </c:errBars>
          <c:cat>
            <c:strRef>
              <c:f>Stats!$A$74:$A$80</c:f>
              <c:strCache>
                <c:ptCount val="7"/>
                <c:pt idx="0">
                  <c:v>0.01uM</c:v>
                </c:pt>
                <c:pt idx="1">
                  <c:v>0.1uM</c:v>
                </c:pt>
                <c:pt idx="2">
                  <c:v>1uM</c:v>
                </c:pt>
                <c:pt idx="3">
                  <c:v>10uM</c:v>
                </c:pt>
                <c:pt idx="4">
                  <c:v>NaOH</c:v>
                </c:pt>
                <c:pt idx="5">
                  <c:v>Colchicine</c:v>
                </c:pt>
                <c:pt idx="6">
                  <c:v>DMSO</c:v>
                </c:pt>
              </c:strCache>
            </c:strRef>
          </c:cat>
          <c:val>
            <c:numRef>
              <c:f>Stats!$B$74:$B$80</c:f>
              <c:numCache>
                <c:formatCode>General</c:formatCode>
                <c:ptCount val="7"/>
                <c:pt idx="0">
                  <c:v>1.526717557251908</c:v>
                </c:pt>
                <c:pt idx="1">
                  <c:v>0.694444444444445</c:v>
                </c:pt>
                <c:pt idx="2">
                  <c:v>2.061855670103092</c:v>
                </c:pt>
                <c:pt idx="3">
                  <c:v>0.684931506849315</c:v>
                </c:pt>
                <c:pt idx="4">
                  <c:v>45.83333333333333</c:v>
                </c:pt>
                <c:pt idx="5">
                  <c:v>0.0</c:v>
                </c:pt>
                <c:pt idx="6">
                  <c:v>38.5</c:v>
                </c:pt>
              </c:numCache>
            </c:numRef>
          </c:val>
          <c:extLst xmlns:c16r2="http://schemas.microsoft.com/office/drawing/2015/06/chart">
            <c:ext xmlns:c16="http://schemas.microsoft.com/office/drawing/2014/chart" uri="{C3380CC4-5D6E-409C-BE32-E72D297353CC}">
              <c16:uniqueId val="{00000000-461C-2346-91D5-5999D85200F1}"/>
            </c:ext>
          </c:extLst>
        </c:ser>
        <c:ser>
          <c:idx val="1"/>
          <c:order val="1"/>
          <c:tx>
            <c:v>No Radiation</c:v>
          </c:tx>
          <c:spPr>
            <a:solidFill>
              <a:schemeClr val="accent6">
                <a:lumMod val="40000"/>
                <a:lumOff val="60000"/>
              </a:schemeClr>
            </a:solidFill>
            <a:ln>
              <a:solidFill>
                <a:schemeClr val="tx1"/>
              </a:solidFill>
            </a:ln>
            <a:effectLst/>
          </c:spPr>
          <c:invertIfNegative val="0"/>
          <c:errBars>
            <c:errBarType val="both"/>
            <c:errValType val="cust"/>
            <c:noEndCap val="0"/>
            <c:plus>
              <c:numRef>
                <c:f>Stats!$N$32:$N$38</c:f>
                <c:numCache>
                  <c:formatCode>General</c:formatCode>
                  <c:ptCount val="7"/>
                  <c:pt idx="0">
                    <c:v>5.773502691896257</c:v>
                  </c:pt>
                  <c:pt idx="1">
                    <c:v>4.282791641202992</c:v>
                  </c:pt>
                  <c:pt idx="2">
                    <c:v>1.154700538379252</c:v>
                  </c:pt>
                  <c:pt idx="3">
                    <c:v>3.396178054056619</c:v>
                  </c:pt>
                  <c:pt idx="4">
                    <c:v>5.603087695413489</c:v>
                  </c:pt>
                  <c:pt idx="5">
                    <c:v>0.0</c:v>
                  </c:pt>
                  <c:pt idx="6">
                    <c:v>2.472527971253538</c:v>
                  </c:pt>
                </c:numCache>
              </c:numRef>
            </c:plus>
            <c:minus>
              <c:numRef>
                <c:f>Stats!$N$32:$N$38</c:f>
                <c:numCache>
                  <c:formatCode>General</c:formatCode>
                  <c:ptCount val="7"/>
                  <c:pt idx="0">
                    <c:v>5.773502691896257</c:v>
                  </c:pt>
                  <c:pt idx="1">
                    <c:v>4.282791641202992</c:v>
                  </c:pt>
                  <c:pt idx="2">
                    <c:v>1.154700538379252</c:v>
                  </c:pt>
                  <c:pt idx="3">
                    <c:v>3.396178054056619</c:v>
                  </c:pt>
                  <c:pt idx="4">
                    <c:v>5.603087695413489</c:v>
                  </c:pt>
                  <c:pt idx="5">
                    <c:v>0.0</c:v>
                  </c:pt>
                  <c:pt idx="6">
                    <c:v>2.472527971253538</c:v>
                  </c:pt>
                </c:numCache>
              </c:numRef>
            </c:minus>
            <c:spPr>
              <a:noFill/>
              <a:ln w="9525" cap="flat" cmpd="sng" algn="ctr">
                <a:solidFill>
                  <a:schemeClr val="tx1">
                    <a:lumMod val="65000"/>
                    <a:lumOff val="35000"/>
                  </a:schemeClr>
                </a:solidFill>
                <a:round/>
              </a:ln>
              <a:effectLst/>
            </c:spPr>
          </c:errBars>
          <c:cat>
            <c:strRef>
              <c:f>Stats!$A$74:$A$80</c:f>
              <c:strCache>
                <c:ptCount val="7"/>
                <c:pt idx="0">
                  <c:v>0.01uM</c:v>
                </c:pt>
                <c:pt idx="1">
                  <c:v>0.1uM</c:v>
                </c:pt>
                <c:pt idx="2">
                  <c:v>1uM</c:v>
                </c:pt>
                <c:pt idx="3">
                  <c:v>10uM</c:v>
                </c:pt>
                <c:pt idx="4">
                  <c:v>NaOH</c:v>
                </c:pt>
                <c:pt idx="5">
                  <c:v>Colchicine</c:v>
                </c:pt>
                <c:pt idx="6">
                  <c:v>DMSO</c:v>
                </c:pt>
              </c:strCache>
            </c:strRef>
          </c:cat>
          <c:val>
            <c:numRef>
              <c:f>Stats!$C$74:$C$80</c:f>
              <c:numCache>
                <c:formatCode>General</c:formatCode>
                <c:ptCount val="7"/>
                <c:pt idx="0">
                  <c:v>4.225352112676056</c:v>
                </c:pt>
                <c:pt idx="1">
                  <c:v>6.122448979591836</c:v>
                </c:pt>
                <c:pt idx="2">
                  <c:v>5.0</c:v>
                </c:pt>
                <c:pt idx="3">
                  <c:v>2.816901408450704</c:v>
                </c:pt>
                <c:pt idx="4">
                  <c:v>64.41441441441442</c:v>
                </c:pt>
                <c:pt idx="5">
                  <c:v>0.0</c:v>
                </c:pt>
                <c:pt idx="6">
                  <c:v>52.69230769230768</c:v>
                </c:pt>
              </c:numCache>
            </c:numRef>
          </c:val>
          <c:extLst xmlns:c16r2="http://schemas.microsoft.com/office/drawing/2015/06/chart">
            <c:ext xmlns:c16="http://schemas.microsoft.com/office/drawing/2014/chart" uri="{C3380CC4-5D6E-409C-BE32-E72D297353CC}">
              <c16:uniqueId val="{00000001-461C-2346-91D5-5999D85200F1}"/>
            </c:ext>
          </c:extLst>
        </c:ser>
        <c:dLbls>
          <c:showLegendKey val="0"/>
          <c:showVal val="0"/>
          <c:showCatName val="0"/>
          <c:showSerName val="0"/>
          <c:showPercent val="0"/>
          <c:showBubbleSize val="0"/>
        </c:dLbls>
        <c:gapWidth val="50"/>
        <c:overlap val="-27"/>
        <c:axId val="2128885208"/>
        <c:axId val="2078665096"/>
      </c:barChart>
      <c:catAx>
        <c:axId val="2128885208"/>
        <c:scaling>
          <c:orientation val="minMax"/>
        </c:scaling>
        <c:delete val="0"/>
        <c:axPos val="b"/>
        <c:title>
          <c:tx>
            <c:rich>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en-US" sz="1400" b="1"/>
                  <a:t>Dose (uM)</a:t>
                </a:r>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2078665096"/>
        <c:crosses val="autoZero"/>
        <c:auto val="1"/>
        <c:lblAlgn val="ctr"/>
        <c:lblOffset val="100"/>
        <c:noMultiLvlLbl val="0"/>
      </c:catAx>
      <c:valAx>
        <c:axId val="2078665096"/>
        <c:scaling>
          <c:orientation val="minMax"/>
          <c:max val="100.0"/>
        </c:scaling>
        <c:delete val="0"/>
        <c:axPos val="l"/>
        <c:majorGridlines>
          <c:spPr>
            <a:ln w="9525" cap="flat" cmpd="sng" algn="ctr">
              <a:solidFill>
                <a:schemeClr val="bg1">
                  <a:lumMod val="7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sz="2000"/>
                  <a:t>% Survival</a:t>
                </a:r>
              </a:p>
            </c:rich>
          </c:tx>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212888520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SCD-1</a:t>
            </a:r>
            <a:r>
              <a:rPr lang="en-US" baseline="0"/>
              <a:t> Predicted Expression</a:t>
            </a:r>
            <a:endParaRPr lang="en-US"/>
          </a:p>
        </c:rich>
      </c:tx>
      <c:layout/>
      <c:overlay val="0"/>
      <c:spPr>
        <a:noFill/>
        <a:ln>
          <a:noFill/>
        </a:ln>
        <a:effectLst/>
      </c:spPr>
    </c:title>
    <c:autoTitleDeleted val="0"/>
    <c:plotArea>
      <c:layout/>
      <c:barChart>
        <c:barDir val="col"/>
        <c:grouping val="clustered"/>
        <c:varyColors val="0"/>
        <c:ser>
          <c:idx val="0"/>
          <c:order val="0"/>
          <c:tx>
            <c:strRef>
              <c:f>Sheet1!$B$1</c:f>
              <c:strCache>
                <c:ptCount val="1"/>
                <c:pt idx="0">
                  <c:v>y</c:v>
                </c:pt>
              </c:strCache>
            </c:strRef>
          </c:tx>
          <c:spPr>
            <a:solidFill>
              <a:schemeClr val="accent6"/>
            </a:solidFill>
            <a:ln>
              <a:noFill/>
            </a:ln>
            <a:effectLst/>
          </c:spPr>
          <c:invertIfNegative val="0"/>
          <c:cat>
            <c:strRef>
              <c:f>Sheet1!$A$2:$A$7</c:f>
              <c:strCache>
                <c:ptCount val="6"/>
                <c:pt idx="0">
                  <c:v>fasted</c:v>
                </c:pt>
                <c:pt idx="1">
                  <c:v>1 dpf</c:v>
                </c:pt>
                <c:pt idx="2">
                  <c:v>2 dpf</c:v>
                </c:pt>
                <c:pt idx="3">
                  <c:v>3 dpf</c:v>
                </c:pt>
                <c:pt idx="4">
                  <c:v>6 dpf</c:v>
                </c:pt>
                <c:pt idx="5">
                  <c:v>7 dpf</c:v>
                </c:pt>
              </c:strCache>
            </c:strRef>
          </c:cat>
          <c:val>
            <c:numRef>
              <c:f>Sheet1!$B$2:$B$7</c:f>
              <c:numCache>
                <c:formatCode>General</c:formatCode>
                <c:ptCount val="6"/>
                <c:pt idx="0">
                  <c:v>3.0</c:v>
                </c:pt>
                <c:pt idx="1">
                  <c:v>11.0</c:v>
                </c:pt>
                <c:pt idx="2">
                  <c:v>7.0</c:v>
                </c:pt>
                <c:pt idx="3">
                  <c:v>5.0</c:v>
                </c:pt>
                <c:pt idx="4">
                  <c:v>4.0</c:v>
                </c:pt>
                <c:pt idx="5">
                  <c:v>3.0</c:v>
                </c:pt>
              </c:numCache>
            </c:numRef>
          </c:val>
          <c:extLst xmlns:c16r2="http://schemas.microsoft.com/office/drawing/2015/06/chart">
            <c:ext xmlns:c16="http://schemas.microsoft.com/office/drawing/2014/chart" uri="{C3380CC4-5D6E-409C-BE32-E72D297353CC}">
              <c16:uniqueId val="{00000000-BE9C-8F42-99FD-8C5C85216CD5}"/>
            </c:ext>
          </c:extLst>
        </c:ser>
        <c:dLbls>
          <c:showLegendKey val="0"/>
          <c:showVal val="0"/>
          <c:showCatName val="0"/>
          <c:showSerName val="0"/>
          <c:showPercent val="0"/>
          <c:showBubbleSize val="0"/>
        </c:dLbls>
        <c:gapWidth val="219"/>
        <c:overlap val="-27"/>
        <c:axId val="-2008724040"/>
        <c:axId val="-2008685464"/>
      </c:barChart>
      <c:catAx>
        <c:axId val="-200872404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Days Post-Feeding</a:t>
                </a:r>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8685464"/>
        <c:crosses val="autoZero"/>
        <c:auto val="1"/>
        <c:lblAlgn val="ctr"/>
        <c:lblOffset val="100"/>
        <c:noMultiLvlLbl val="0"/>
      </c:catAx>
      <c:valAx>
        <c:axId val="-2008685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87240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withinLinearReversed" id="26">
  <a:schemeClr val="accent6"/>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932CF78-89EE-F54C-A8BF-6A78958C2592}" type="datetimeFigureOut">
              <a:rPr lang="en-US" smtClean="0"/>
              <a:t>4/24/19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0CC69B-15BC-3249-8F3D-AB36106062F9}" type="slidenum">
              <a:rPr lang="en-US" smtClean="0"/>
              <a:t>‹#›</a:t>
            </a:fld>
            <a:endParaRPr lang="en-US"/>
          </a:p>
        </p:txBody>
      </p:sp>
    </p:spTree>
    <p:extLst>
      <p:ext uri="{BB962C8B-B14F-4D97-AF65-F5344CB8AC3E}">
        <p14:creationId xmlns:p14="http://schemas.microsoft.com/office/powerpoint/2010/main" val="260679696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t>
            </a:r>
            <a:r>
              <a:rPr lang="en-US" dirty="0" err="1"/>
              <a:t>Arij</a:t>
            </a:r>
            <a:r>
              <a:rPr lang="en-US" dirty="0"/>
              <a:t> said, the first goal of this lab is to isolate a phage</a:t>
            </a:r>
          </a:p>
          <a:p>
            <a:r>
              <a:rPr lang="en-US" dirty="0"/>
              <a:t>Obviously we can’t use TB to isolate a phage in this freshman level course, so we used a close non-pathogenic relative named M. </a:t>
            </a:r>
            <a:r>
              <a:rPr lang="en-US" dirty="0" err="1"/>
              <a:t>smeg</a:t>
            </a:r>
            <a:endParaRPr lang="en-US" dirty="0"/>
          </a:p>
        </p:txBody>
      </p:sp>
      <p:sp>
        <p:nvSpPr>
          <p:cNvPr id="4" name="Slide Number Placeholder 3"/>
          <p:cNvSpPr>
            <a:spLocks noGrp="1"/>
          </p:cNvSpPr>
          <p:nvPr>
            <p:ph type="sldNum" sz="quarter" idx="10"/>
          </p:nvPr>
        </p:nvSpPr>
        <p:spPr/>
        <p:txBody>
          <a:bodyPr/>
          <a:lstStyle/>
          <a:p>
            <a:fld id="{89892B3A-53F9-4B06-B8CA-567829C96307}" type="slidenum">
              <a:rPr lang="en-US" smtClean="0"/>
              <a:t>6</a:t>
            </a:fld>
            <a:endParaRPr lang="en-US"/>
          </a:p>
        </p:txBody>
      </p:sp>
    </p:spTree>
    <p:extLst>
      <p:ext uri="{BB962C8B-B14F-4D97-AF65-F5344CB8AC3E}">
        <p14:creationId xmlns:p14="http://schemas.microsoft.com/office/powerpoint/2010/main" val="2631991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Plaques help us to know if we found a phage</a:t>
            </a:r>
          </a:p>
          <a:p>
            <a:r>
              <a:rPr lang="en-US" dirty="0"/>
              <a:t>Once we isolate a phage, we begin to characterize </a:t>
            </a:r>
            <a:r>
              <a:rPr lang="en-US" dirty="0" err="1"/>
              <a:t>it</a:t>
            </a:r>
            <a:r>
              <a:rPr lang="en-US" dirty="0" err="1">
                <a:sym typeface="Wingdings" panose="05000000000000000000" pitchFamily="2" charset="2"/>
              </a:rPr>
              <a:t>plaque</a:t>
            </a:r>
            <a:r>
              <a:rPr lang="en-US" dirty="0">
                <a:sym typeface="Wingdings" panose="05000000000000000000" pitchFamily="2" charset="2"/>
              </a:rPr>
              <a:t> morphology helps us characterize phage</a:t>
            </a:r>
            <a:endParaRPr lang="en-US" dirty="0"/>
          </a:p>
        </p:txBody>
      </p:sp>
      <p:sp>
        <p:nvSpPr>
          <p:cNvPr id="4" name="Slide Number Placeholder 3"/>
          <p:cNvSpPr>
            <a:spLocks noGrp="1"/>
          </p:cNvSpPr>
          <p:nvPr>
            <p:ph type="sldNum" sz="quarter" idx="10"/>
          </p:nvPr>
        </p:nvSpPr>
        <p:spPr/>
        <p:txBody>
          <a:bodyPr/>
          <a:lstStyle/>
          <a:p>
            <a:fld id="{89892B3A-53F9-4B06-B8CA-567829C96307}" type="slidenum">
              <a:rPr lang="en-US" smtClean="0"/>
              <a:t>7</a:t>
            </a:fld>
            <a:endParaRPr lang="en-US"/>
          </a:p>
        </p:txBody>
      </p:sp>
    </p:spTree>
    <p:extLst>
      <p:ext uri="{BB962C8B-B14F-4D97-AF65-F5344CB8AC3E}">
        <p14:creationId xmlns:p14="http://schemas.microsoft.com/office/powerpoint/2010/main" val="2652397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characterize phages by how they look</a:t>
            </a:r>
          </a:p>
        </p:txBody>
      </p:sp>
      <p:sp>
        <p:nvSpPr>
          <p:cNvPr id="4" name="Slide Number Placeholder 3"/>
          <p:cNvSpPr>
            <a:spLocks noGrp="1"/>
          </p:cNvSpPr>
          <p:nvPr>
            <p:ph type="sldNum" sz="quarter" idx="10"/>
          </p:nvPr>
        </p:nvSpPr>
        <p:spPr/>
        <p:txBody>
          <a:bodyPr/>
          <a:lstStyle/>
          <a:p>
            <a:fld id="{89892B3A-53F9-4B06-B8CA-567829C96307}" type="slidenum">
              <a:rPr lang="en-US" smtClean="0"/>
              <a:t>8</a:t>
            </a:fld>
            <a:endParaRPr lang="en-US"/>
          </a:p>
        </p:txBody>
      </p:sp>
    </p:spTree>
    <p:extLst>
      <p:ext uri="{BB962C8B-B14F-4D97-AF65-F5344CB8AC3E}">
        <p14:creationId xmlns:p14="http://schemas.microsoft.com/office/powerpoint/2010/main" val="3627939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final way we characterize our phage is by DNA analysis</a:t>
            </a:r>
          </a:p>
          <a:p>
            <a:r>
              <a:rPr lang="en-US" dirty="0"/>
              <a:t>-Cluster A and K phages have been shown to also be able to infect TB</a:t>
            </a:r>
          </a:p>
        </p:txBody>
      </p:sp>
      <p:sp>
        <p:nvSpPr>
          <p:cNvPr id="4" name="Slide Number Placeholder 3"/>
          <p:cNvSpPr>
            <a:spLocks noGrp="1"/>
          </p:cNvSpPr>
          <p:nvPr>
            <p:ph type="sldNum" sz="quarter" idx="10"/>
          </p:nvPr>
        </p:nvSpPr>
        <p:spPr/>
        <p:txBody>
          <a:bodyPr/>
          <a:lstStyle/>
          <a:p>
            <a:fld id="{89892B3A-53F9-4B06-B8CA-567829C96307}" type="slidenum">
              <a:rPr lang="en-US" smtClean="0"/>
              <a:t>9</a:t>
            </a:fld>
            <a:endParaRPr lang="en-US"/>
          </a:p>
        </p:txBody>
      </p:sp>
    </p:spTree>
    <p:extLst>
      <p:ext uri="{BB962C8B-B14F-4D97-AF65-F5344CB8AC3E}">
        <p14:creationId xmlns:p14="http://schemas.microsoft.com/office/powerpoint/2010/main" val="10994316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what Restriction Enzymes are—Restriction Enzymes cut DNA at specific sites</a:t>
            </a:r>
          </a:p>
          <a:p>
            <a:r>
              <a:rPr lang="en-US" dirty="0"/>
              <a:t>Because of this, we can use restriction digestion to analyze our DNA</a:t>
            </a:r>
          </a:p>
          <a:p>
            <a:r>
              <a:rPr lang="en-US" dirty="0"/>
              <a:t>The pattern that results is similar to members of the same cluster and thus we can use it to hypothesize the cluster that our phage belongs to</a:t>
            </a:r>
          </a:p>
          <a:p>
            <a:r>
              <a:rPr lang="en-US" dirty="0"/>
              <a:t>We are using restriction enzymes to digest phage DNA and match the patterns with other familial phage</a:t>
            </a:r>
          </a:p>
          <a:p>
            <a:endParaRPr lang="en-US" dirty="0"/>
          </a:p>
          <a:p>
            <a:r>
              <a:rPr lang="en-US" dirty="0"/>
              <a:t>Phages in the same cluster have similar patterns</a:t>
            </a:r>
          </a:p>
        </p:txBody>
      </p:sp>
      <p:sp>
        <p:nvSpPr>
          <p:cNvPr id="4" name="Slide Number Placeholder 3"/>
          <p:cNvSpPr>
            <a:spLocks noGrp="1"/>
          </p:cNvSpPr>
          <p:nvPr>
            <p:ph type="sldNum" sz="quarter" idx="10"/>
          </p:nvPr>
        </p:nvSpPr>
        <p:spPr/>
        <p:txBody>
          <a:bodyPr/>
          <a:lstStyle/>
          <a:p>
            <a:fld id="{89892B3A-53F9-4B06-B8CA-567829C96307}" type="slidenum">
              <a:rPr lang="en-US" smtClean="0"/>
              <a:t>10</a:t>
            </a:fld>
            <a:endParaRPr lang="en-US"/>
          </a:p>
        </p:txBody>
      </p:sp>
    </p:spTree>
    <p:extLst>
      <p:ext uri="{BB962C8B-B14F-4D97-AF65-F5344CB8AC3E}">
        <p14:creationId xmlns:p14="http://schemas.microsoft.com/office/powerpoint/2010/main" val="41009558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-Drug Discovery &amp; what we did as a class</a:t>
            </a:r>
          </a:p>
          <a:p>
            <a:r>
              <a:rPr lang="en-US" dirty="0"/>
              <a:t>-The independent project that my group did with </a:t>
            </a:r>
            <a:r>
              <a:rPr lang="en-US" dirty="0" err="1"/>
              <a:t>Graviola</a:t>
            </a:r>
            <a:endParaRPr lang="en-US" dirty="0"/>
          </a:p>
        </p:txBody>
      </p:sp>
      <p:sp>
        <p:nvSpPr>
          <p:cNvPr id="4" name="Slide Number Placeholder 3"/>
          <p:cNvSpPr>
            <a:spLocks noGrp="1"/>
          </p:cNvSpPr>
          <p:nvPr>
            <p:ph type="sldNum" sz="quarter" idx="5"/>
          </p:nvPr>
        </p:nvSpPr>
        <p:spPr/>
        <p:txBody>
          <a:bodyPr/>
          <a:lstStyle/>
          <a:p>
            <a:fld id="{9C0CC69B-15BC-3249-8F3D-AB36106062F9}" type="slidenum">
              <a:rPr lang="en-US" smtClean="0"/>
              <a:t>14</a:t>
            </a:fld>
            <a:endParaRPr lang="en-US"/>
          </a:p>
        </p:txBody>
      </p:sp>
    </p:spTree>
    <p:extLst>
      <p:ext uri="{BB962C8B-B14F-4D97-AF65-F5344CB8AC3E}">
        <p14:creationId xmlns:p14="http://schemas.microsoft.com/office/powerpoint/2010/main" val="812831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-preview of where we are going</a:t>
            </a:r>
          </a:p>
          <a:p>
            <a:r>
              <a:rPr lang="en-US" dirty="0"/>
              <a:t>	-discuss the lab</a:t>
            </a:r>
          </a:p>
          <a:p>
            <a:r>
              <a:rPr lang="en-US" dirty="0"/>
              <a:t>	-the testing on a compound library we got from the National Cancer Institute</a:t>
            </a:r>
          </a:p>
          <a:p>
            <a:r>
              <a:rPr lang="en-US" dirty="0"/>
              <a:t>	-touch on my group's independent project </a:t>
            </a:r>
          </a:p>
          <a:p>
            <a:r>
              <a:rPr lang="en-US" dirty="0"/>
              <a:t>	-conclusions and Future directions</a:t>
            </a:r>
          </a:p>
          <a:p>
            <a:endParaRPr lang="en-US" dirty="0"/>
          </a:p>
        </p:txBody>
      </p:sp>
      <p:sp>
        <p:nvSpPr>
          <p:cNvPr id="4" name="Slide Number Placeholder 3"/>
          <p:cNvSpPr>
            <a:spLocks noGrp="1"/>
          </p:cNvSpPr>
          <p:nvPr>
            <p:ph type="sldNum" sz="quarter" idx="5"/>
          </p:nvPr>
        </p:nvSpPr>
        <p:spPr/>
        <p:txBody>
          <a:bodyPr/>
          <a:lstStyle/>
          <a:p>
            <a:fld id="{9C0CC69B-15BC-3249-8F3D-AB36106062F9}" type="slidenum">
              <a:rPr lang="en-US" smtClean="0"/>
              <a:t>15</a:t>
            </a:fld>
            <a:endParaRPr lang="en-US"/>
          </a:p>
        </p:txBody>
      </p:sp>
    </p:spTree>
    <p:extLst>
      <p:ext uri="{BB962C8B-B14F-4D97-AF65-F5344CB8AC3E}">
        <p14:creationId xmlns:p14="http://schemas.microsoft.com/office/powerpoint/2010/main" val="26388648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-cancer</a:t>
            </a:r>
          </a:p>
          <a:p>
            <a:r>
              <a:rPr lang="en-US" dirty="0"/>
              <a:t>-drug discovery lab</a:t>
            </a:r>
          </a:p>
        </p:txBody>
      </p:sp>
      <p:sp>
        <p:nvSpPr>
          <p:cNvPr id="4" name="Slide Number Placeholder 3"/>
          <p:cNvSpPr>
            <a:spLocks noGrp="1"/>
          </p:cNvSpPr>
          <p:nvPr>
            <p:ph type="sldNum" sz="quarter" idx="5"/>
          </p:nvPr>
        </p:nvSpPr>
        <p:spPr/>
        <p:txBody>
          <a:bodyPr/>
          <a:lstStyle/>
          <a:p>
            <a:fld id="{9C0CC69B-15BC-3249-8F3D-AB36106062F9}" type="slidenum">
              <a:rPr lang="en-US" smtClean="0"/>
              <a:t>16</a:t>
            </a:fld>
            <a:endParaRPr lang="en-US"/>
          </a:p>
        </p:txBody>
      </p:sp>
    </p:spTree>
    <p:extLst>
      <p:ext uri="{BB962C8B-B14F-4D97-AF65-F5344CB8AC3E}">
        <p14:creationId xmlns:p14="http://schemas.microsoft.com/office/powerpoint/2010/main" val="22232167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-cancer</a:t>
            </a:r>
          </a:p>
          <a:p>
            <a:r>
              <a:rPr lang="en-US" dirty="0"/>
              <a:t>-drug discovery lab</a:t>
            </a:r>
          </a:p>
        </p:txBody>
      </p:sp>
      <p:sp>
        <p:nvSpPr>
          <p:cNvPr id="4" name="Slide Number Placeholder 3"/>
          <p:cNvSpPr>
            <a:spLocks noGrp="1"/>
          </p:cNvSpPr>
          <p:nvPr>
            <p:ph type="sldNum" sz="quarter" idx="5"/>
          </p:nvPr>
        </p:nvSpPr>
        <p:spPr/>
        <p:txBody>
          <a:bodyPr/>
          <a:lstStyle/>
          <a:p>
            <a:fld id="{9C0CC69B-15BC-3249-8F3D-AB36106062F9}" type="slidenum">
              <a:rPr lang="en-US" smtClean="0"/>
              <a:t>17</a:t>
            </a:fld>
            <a:endParaRPr lang="en-US"/>
          </a:p>
        </p:txBody>
      </p:sp>
    </p:spTree>
    <p:extLst>
      <p:ext uri="{BB962C8B-B14F-4D97-AF65-F5344CB8AC3E}">
        <p14:creationId xmlns:p14="http://schemas.microsoft.com/office/powerpoint/2010/main" val="22232167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aims are to </a:t>
            </a:r>
          </a:p>
          <a:p>
            <a:r>
              <a:rPr lang="en-US" dirty="0"/>
              <a:t>	-find novel chemotherapies</a:t>
            </a:r>
          </a:p>
          <a:p>
            <a:r>
              <a:rPr lang="en-US" dirty="0"/>
              <a:t>	-tests them with radiation</a:t>
            </a:r>
          </a:p>
          <a:p>
            <a:r>
              <a:rPr lang="en-US" dirty="0"/>
              <a:t>-doing this using the model organism Drosophila melanogaster</a:t>
            </a:r>
          </a:p>
          <a:p>
            <a:r>
              <a:rPr lang="en-US" dirty="0"/>
              <a:t>	- which are flies</a:t>
            </a:r>
          </a:p>
          <a:p>
            <a:r>
              <a:rPr lang="en-US" dirty="0"/>
              <a:t>-we initially used this methodology with a library of compounds that we got from the National institute of cancer</a:t>
            </a:r>
          </a:p>
          <a:p>
            <a:r>
              <a:rPr lang="en-US" dirty="0"/>
              <a:t>-then we applied that same methodology to independent projects with compounds of our choosing</a:t>
            </a:r>
          </a:p>
        </p:txBody>
      </p:sp>
      <p:sp>
        <p:nvSpPr>
          <p:cNvPr id="4" name="Slide Number Placeholder 3"/>
          <p:cNvSpPr>
            <a:spLocks noGrp="1"/>
          </p:cNvSpPr>
          <p:nvPr>
            <p:ph type="sldNum" sz="quarter" idx="5"/>
          </p:nvPr>
        </p:nvSpPr>
        <p:spPr/>
        <p:txBody>
          <a:bodyPr/>
          <a:lstStyle/>
          <a:p>
            <a:fld id="{9C0CC69B-15BC-3249-8F3D-AB36106062F9}" type="slidenum">
              <a:rPr lang="en-US" smtClean="0"/>
              <a:t>18</a:t>
            </a:fld>
            <a:endParaRPr lang="en-US"/>
          </a:p>
        </p:txBody>
      </p:sp>
    </p:spTree>
    <p:extLst>
      <p:ext uri="{BB962C8B-B14F-4D97-AF65-F5344CB8AC3E}">
        <p14:creationId xmlns:p14="http://schemas.microsoft.com/office/powerpoint/2010/main" val="1503545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-ultimately what we know is that cancer is bad, AND cancer is complicated, which is why we haven't eliminated it yet</a:t>
            </a:r>
          </a:p>
          <a:p>
            <a:r>
              <a:rPr lang="en-US" dirty="0"/>
              <a:t>-100s of different diseases in different forms</a:t>
            </a:r>
          </a:p>
          <a:p>
            <a:r>
              <a:rPr lang="en-US" dirty="0"/>
              <a:t>	-all different NO SINGLE CURE</a:t>
            </a:r>
          </a:p>
          <a:p>
            <a:r>
              <a:rPr lang="en-US" dirty="0"/>
              <a:t> -this is a chart of Cancer deaths by type world wide in 2016</a:t>
            </a:r>
          </a:p>
          <a:p>
            <a:r>
              <a:rPr lang="en-US" dirty="0"/>
              <a:t>	-shows the sheer magnitude of the destruction of this disease</a:t>
            </a:r>
          </a:p>
          <a:p>
            <a:endParaRPr lang="en-US" dirty="0"/>
          </a:p>
        </p:txBody>
      </p:sp>
      <p:sp>
        <p:nvSpPr>
          <p:cNvPr id="4" name="Slide Number Placeholder 3"/>
          <p:cNvSpPr>
            <a:spLocks noGrp="1"/>
          </p:cNvSpPr>
          <p:nvPr>
            <p:ph type="sldNum" sz="quarter" idx="5"/>
          </p:nvPr>
        </p:nvSpPr>
        <p:spPr/>
        <p:txBody>
          <a:bodyPr/>
          <a:lstStyle/>
          <a:p>
            <a:fld id="{9C0CC69B-15BC-3249-8F3D-AB36106062F9}" type="slidenum">
              <a:rPr lang="en-US" smtClean="0"/>
              <a:t>19</a:t>
            </a:fld>
            <a:endParaRPr lang="en-US"/>
          </a:p>
        </p:txBody>
      </p:sp>
    </p:spTree>
    <p:extLst>
      <p:ext uri="{BB962C8B-B14F-4D97-AF65-F5344CB8AC3E}">
        <p14:creationId xmlns:p14="http://schemas.microsoft.com/office/powerpoint/2010/main" val="20706434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model is focused on head and neck cancers </a:t>
            </a:r>
          </a:p>
          <a:p>
            <a:r>
              <a:rPr lang="en-US" dirty="0"/>
              <a:t>	-</a:t>
            </a:r>
            <a:r>
              <a:rPr lang="en-US" dirty="0" err="1"/>
              <a:t>bc</a:t>
            </a:r>
            <a:r>
              <a:rPr lang="en-US" dirty="0"/>
              <a:t> the mutation in our flies making them sensitive to radiation is similar to the human mutation which is present in head and neck cancers</a:t>
            </a:r>
          </a:p>
          <a:p>
            <a:r>
              <a:rPr lang="en-US" dirty="0"/>
              <a:t>	-GRAPH SHOWS EXAMPLES OF THIS</a:t>
            </a:r>
          </a:p>
        </p:txBody>
      </p:sp>
      <p:sp>
        <p:nvSpPr>
          <p:cNvPr id="4" name="Slide Number Placeholder 3"/>
          <p:cNvSpPr>
            <a:spLocks noGrp="1"/>
          </p:cNvSpPr>
          <p:nvPr>
            <p:ph type="sldNum" sz="quarter" idx="5"/>
          </p:nvPr>
        </p:nvSpPr>
        <p:spPr/>
        <p:txBody>
          <a:bodyPr/>
          <a:lstStyle/>
          <a:p>
            <a:fld id="{9C0CC69B-15BC-3249-8F3D-AB36106062F9}" type="slidenum">
              <a:rPr lang="en-US" smtClean="0"/>
              <a:t>20</a:t>
            </a:fld>
            <a:endParaRPr lang="en-US"/>
          </a:p>
        </p:txBody>
      </p:sp>
    </p:spTree>
    <p:extLst>
      <p:ext uri="{BB962C8B-B14F-4D97-AF65-F5344CB8AC3E}">
        <p14:creationId xmlns:p14="http://schemas.microsoft.com/office/powerpoint/2010/main" val="29040004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types of cancer care </a:t>
            </a:r>
          </a:p>
          <a:p>
            <a:r>
              <a:rPr lang="en-US" dirty="0"/>
              <a:t>surgery, radiotherapy, chemotherapy, precision therapy, immunotherapy</a:t>
            </a:r>
          </a:p>
          <a:p>
            <a:endParaRPr lang="en-US" dirty="0"/>
          </a:p>
        </p:txBody>
      </p:sp>
      <p:sp>
        <p:nvSpPr>
          <p:cNvPr id="4" name="Slide Number Placeholder 3"/>
          <p:cNvSpPr>
            <a:spLocks noGrp="1"/>
          </p:cNvSpPr>
          <p:nvPr>
            <p:ph type="sldNum" sz="quarter" idx="5"/>
          </p:nvPr>
        </p:nvSpPr>
        <p:spPr/>
        <p:txBody>
          <a:bodyPr/>
          <a:lstStyle/>
          <a:p>
            <a:fld id="{9C0CC69B-15BC-3249-8F3D-AB36106062F9}" type="slidenum">
              <a:rPr lang="en-US" smtClean="0"/>
              <a:t>21</a:t>
            </a:fld>
            <a:endParaRPr lang="en-US"/>
          </a:p>
        </p:txBody>
      </p:sp>
    </p:spTree>
    <p:extLst>
      <p:ext uri="{BB962C8B-B14F-4D97-AF65-F5344CB8AC3E}">
        <p14:creationId xmlns:p14="http://schemas.microsoft.com/office/powerpoint/2010/main" val="40662041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Though we learned about all 5 in class, out approach is based on the combination of RADIATION THERAPY AND CHEMOTHERAPY</a:t>
            </a:r>
          </a:p>
        </p:txBody>
      </p:sp>
      <p:sp>
        <p:nvSpPr>
          <p:cNvPr id="4" name="Slide Number Placeholder 3"/>
          <p:cNvSpPr>
            <a:spLocks noGrp="1"/>
          </p:cNvSpPr>
          <p:nvPr>
            <p:ph type="sldNum" sz="quarter" idx="5"/>
          </p:nvPr>
        </p:nvSpPr>
        <p:spPr/>
        <p:txBody>
          <a:bodyPr/>
          <a:lstStyle/>
          <a:p>
            <a:fld id="{9C0CC69B-15BC-3249-8F3D-AB36106062F9}" type="slidenum">
              <a:rPr lang="en-US" smtClean="0"/>
              <a:t>22</a:t>
            </a:fld>
            <a:endParaRPr lang="en-US"/>
          </a:p>
        </p:txBody>
      </p:sp>
    </p:spTree>
    <p:extLst>
      <p:ext uri="{BB962C8B-B14F-4D97-AF65-F5344CB8AC3E}">
        <p14:creationId xmlns:p14="http://schemas.microsoft.com/office/powerpoint/2010/main" val="23637791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-combinatorial therapy, synergistic, focus of class, better for patient, </a:t>
            </a:r>
            <a:r>
              <a:rPr lang="en-US"/>
              <a:t>less toxic</a:t>
            </a:r>
            <a:endParaRPr lang="en-US" dirty="0"/>
          </a:p>
          <a:p>
            <a:r>
              <a:rPr lang="en-US" dirty="0"/>
              <a:t>-benefits: more effective (shown by graph-</a:t>
            </a:r>
            <a:r>
              <a:rPr lang="en-US" dirty="0" err="1"/>
              <a:t>inc</a:t>
            </a:r>
            <a:r>
              <a:rPr lang="en-US" dirty="0"/>
              <a:t> survival with combinatorial), lower doses of each, decreasing toxicity and increasing quality of life</a:t>
            </a:r>
          </a:p>
          <a:p>
            <a:r>
              <a:rPr lang="en-US" dirty="0"/>
              <a:t>-RADIATION-DNA damage, CHEMO- other impacts on cell cycle, damage doesn't get fixed </a:t>
            </a:r>
            <a:r>
              <a:rPr lang="en-US" dirty="0" err="1"/>
              <a:t>ofter</a:t>
            </a:r>
            <a:endParaRPr lang="en-US" dirty="0"/>
          </a:p>
          <a:p>
            <a:r>
              <a:rPr lang="en-US" dirty="0"/>
              <a:t>-when cells are weakened, hit them with another treatment </a:t>
            </a:r>
            <a:r>
              <a:rPr lang="en-US" dirty="0" err="1"/>
              <a:t>inc</a:t>
            </a:r>
            <a:r>
              <a:rPr lang="en-US" dirty="0"/>
              <a:t> effectiveness</a:t>
            </a:r>
          </a:p>
        </p:txBody>
      </p:sp>
      <p:sp>
        <p:nvSpPr>
          <p:cNvPr id="4" name="Slide Number Placeholder 3"/>
          <p:cNvSpPr>
            <a:spLocks noGrp="1"/>
          </p:cNvSpPr>
          <p:nvPr>
            <p:ph type="sldNum" sz="quarter" idx="5"/>
          </p:nvPr>
        </p:nvSpPr>
        <p:spPr/>
        <p:txBody>
          <a:bodyPr/>
          <a:lstStyle/>
          <a:p>
            <a:fld id="{9C0CC69B-15BC-3249-8F3D-AB36106062F9}" type="slidenum">
              <a:rPr lang="en-US" smtClean="0"/>
              <a:t>23</a:t>
            </a:fld>
            <a:endParaRPr lang="en-US"/>
          </a:p>
        </p:txBody>
      </p:sp>
    </p:spTree>
    <p:extLst>
      <p:ext uri="{BB962C8B-B14F-4D97-AF65-F5344CB8AC3E}">
        <p14:creationId xmlns:p14="http://schemas.microsoft.com/office/powerpoint/2010/main" val="36865648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method</a:t>
            </a:r>
          </a:p>
          <a:p>
            <a:r>
              <a:rPr lang="en-US" dirty="0"/>
              <a:t>-Drosophila melanogaster, larvae model for tumor, GOAL IS DEATH</a:t>
            </a:r>
          </a:p>
          <a:p>
            <a:r>
              <a:rPr lang="en-US" dirty="0"/>
              <a:t>-quick life cycle, whole thing happens in a matter of days</a:t>
            </a:r>
          </a:p>
          <a:p>
            <a:r>
              <a:rPr lang="en-US" dirty="0"/>
              <a:t>-fairly simple organism</a:t>
            </a:r>
          </a:p>
          <a:p>
            <a:r>
              <a:rPr lang="en-US" dirty="0"/>
              <a:t>-obstacle= flies much more radioresistant, but we were able to control the genetic makeup of our flied and create mutants that were more sensitive to radiation to create a more realistic model</a:t>
            </a:r>
          </a:p>
          <a:p>
            <a:r>
              <a:rPr lang="en-US" dirty="0"/>
              <a:t>-used 3rd instar larvae, irradiated them (to kill 50%, 2500RAD) and fed them the compound then quantified survival </a:t>
            </a:r>
          </a:p>
        </p:txBody>
      </p:sp>
      <p:sp>
        <p:nvSpPr>
          <p:cNvPr id="4" name="Slide Number Placeholder 3"/>
          <p:cNvSpPr>
            <a:spLocks noGrp="1"/>
          </p:cNvSpPr>
          <p:nvPr>
            <p:ph type="sldNum" sz="quarter" idx="5"/>
          </p:nvPr>
        </p:nvSpPr>
        <p:spPr/>
        <p:txBody>
          <a:bodyPr/>
          <a:lstStyle/>
          <a:p>
            <a:fld id="{9C0CC69B-15BC-3249-8F3D-AB36106062F9}" type="slidenum">
              <a:rPr lang="en-US" smtClean="0"/>
              <a:t>24</a:t>
            </a:fld>
            <a:endParaRPr lang="en-US"/>
          </a:p>
        </p:txBody>
      </p:sp>
    </p:spTree>
    <p:extLst>
      <p:ext uri="{BB962C8B-B14F-4D97-AF65-F5344CB8AC3E}">
        <p14:creationId xmlns:p14="http://schemas.microsoft.com/office/powerpoint/2010/main" val="24082021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we have discussed the lab and cancer we will move on to the experiments that our entire class conducted</a:t>
            </a:r>
          </a:p>
        </p:txBody>
      </p:sp>
      <p:sp>
        <p:nvSpPr>
          <p:cNvPr id="4" name="Slide Number Placeholder 3"/>
          <p:cNvSpPr>
            <a:spLocks noGrp="1"/>
          </p:cNvSpPr>
          <p:nvPr>
            <p:ph type="sldNum" sz="quarter" idx="5"/>
          </p:nvPr>
        </p:nvSpPr>
        <p:spPr/>
        <p:txBody>
          <a:bodyPr/>
          <a:lstStyle/>
          <a:p>
            <a:fld id="{9C0CC69B-15BC-3249-8F3D-AB36106062F9}" type="slidenum">
              <a:rPr lang="en-US" smtClean="0"/>
              <a:t>25</a:t>
            </a:fld>
            <a:endParaRPr lang="en-US"/>
          </a:p>
        </p:txBody>
      </p:sp>
    </p:spTree>
    <p:extLst>
      <p:ext uri="{BB962C8B-B14F-4D97-AF65-F5344CB8AC3E}">
        <p14:creationId xmlns:p14="http://schemas.microsoft.com/office/powerpoint/2010/main" val="15882153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were given compounds that we were blinded to and we irradiated flies, fed them the compounds, then quantified survival</a:t>
            </a:r>
          </a:p>
          <a:p>
            <a:r>
              <a:rPr lang="en-US" dirty="0"/>
              <a:t>-we are interested in compounds with results more than 2 standard deviations outside of the mean, we are calling these points "hits" 2 SD ABOVE OR BELOW MEAN</a:t>
            </a:r>
          </a:p>
          <a:p>
            <a:r>
              <a:rPr lang="en-US" dirty="0"/>
              <a:t>-looking at this bottom portion specifically since they had decreased survival</a:t>
            </a:r>
          </a:p>
        </p:txBody>
      </p:sp>
      <p:sp>
        <p:nvSpPr>
          <p:cNvPr id="4" name="Slide Number Placeholder 3"/>
          <p:cNvSpPr>
            <a:spLocks noGrp="1"/>
          </p:cNvSpPr>
          <p:nvPr>
            <p:ph type="sldNum" sz="quarter" idx="10"/>
          </p:nvPr>
        </p:nvSpPr>
        <p:spPr/>
        <p:txBody>
          <a:bodyPr/>
          <a:lstStyle/>
          <a:p>
            <a:fld id="{59F4502F-5AE7-4C4B-BEE1-6DC5E304F07C}" type="slidenum">
              <a:rPr lang="en-US" smtClean="0"/>
              <a:t>26</a:t>
            </a:fld>
            <a:endParaRPr lang="en-US"/>
          </a:p>
        </p:txBody>
      </p:sp>
    </p:spTree>
    <p:extLst>
      <p:ext uri="{BB962C8B-B14F-4D97-AF65-F5344CB8AC3E}">
        <p14:creationId xmlns:p14="http://schemas.microsoft.com/office/powerpoint/2010/main" val="2889417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ended up with 6 hits (ONLY HITS) that we were confident about</a:t>
            </a:r>
          </a:p>
          <a:p>
            <a:r>
              <a:rPr lang="en-US" dirty="0"/>
              <a:t>-we were able to identify our negative and positive controls</a:t>
            </a:r>
          </a:p>
          <a:p>
            <a:r>
              <a:rPr lang="en-US" dirty="0"/>
              <a:t>-see that the irradiated flies were completed wiped out by all of these compounds</a:t>
            </a:r>
          </a:p>
          <a:p>
            <a:r>
              <a:rPr lang="en-US" dirty="0"/>
              <a:t>-one compound of interest that we identified is thalidomide, compound 39-6</a:t>
            </a:r>
          </a:p>
        </p:txBody>
      </p:sp>
      <p:sp>
        <p:nvSpPr>
          <p:cNvPr id="4" name="Slide Number Placeholder 3"/>
          <p:cNvSpPr>
            <a:spLocks noGrp="1"/>
          </p:cNvSpPr>
          <p:nvPr>
            <p:ph type="sldNum" sz="quarter" idx="5"/>
          </p:nvPr>
        </p:nvSpPr>
        <p:spPr/>
        <p:txBody>
          <a:bodyPr/>
          <a:lstStyle/>
          <a:p>
            <a:fld id="{9C0CC69B-15BC-3249-8F3D-AB36106062F9}" type="slidenum">
              <a:rPr lang="en-US" smtClean="0"/>
              <a:t>27</a:t>
            </a:fld>
            <a:endParaRPr lang="en-US"/>
          </a:p>
        </p:txBody>
      </p:sp>
    </p:spTree>
    <p:extLst>
      <p:ext uri="{BB962C8B-B14F-4D97-AF65-F5344CB8AC3E}">
        <p14:creationId xmlns:p14="http://schemas.microsoft.com/office/powerpoint/2010/main" val="5315228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-thalidomide was a drug which was used in the 1950s and early 60s by pregnant mothers for morning sickness, resulted in limb deformities mostly in Canada, West Germany and Great Britain, the drug was fast tracked and had very superficial testing before approval but was rejected by the FDA</a:t>
            </a:r>
          </a:p>
          <a:p>
            <a:r>
              <a:rPr lang="en-US" dirty="0"/>
              <a:t>-the toxicity of the drug helps to justify our result as it was toxic enough to kill all of the irradiated flies,-SIMILAR POSSIBLY BC QUICK DIVIDING CELLS IN ARM LIKE QUICK DIVIDING CELLS IN TUMOR?</a:t>
            </a:r>
          </a:p>
        </p:txBody>
      </p:sp>
      <p:sp>
        <p:nvSpPr>
          <p:cNvPr id="4" name="Slide Number Placeholder 3"/>
          <p:cNvSpPr>
            <a:spLocks noGrp="1"/>
          </p:cNvSpPr>
          <p:nvPr>
            <p:ph type="sldNum" sz="quarter" idx="5"/>
          </p:nvPr>
        </p:nvSpPr>
        <p:spPr/>
        <p:txBody>
          <a:bodyPr/>
          <a:lstStyle/>
          <a:p>
            <a:fld id="{9C0CC69B-15BC-3249-8F3D-AB36106062F9}" type="slidenum">
              <a:rPr lang="en-US" smtClean="0"/>
              <a:t>28</a:t>
            </a:fld>
            <a:endParaRPr lang="en-US"/>
          </a:p>
        </p:txBody>
      </p:sp>
    </p:spTree>
    <p:extLst>
      <p:ext uri="{BB962C8B-B14F-4D97-AF65-F5344CB8AC3E}">
        <p14:creationId xmlns:p14="http://schemas.microsoft.com/office/powerpoint/2010/main" val="21831389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discussed the course and our focus and we've also seen the results from the compound library</a:t>
            </a:r>
          </a:p>
          <a:p>
            <a:r>
              <a:rPr lang="en-US" dirty="0"/>
              <a:t>-now we will move on to discuss my group's independent project</a:t>
            </a:r>
          </a:p>
        </p:txBody>
      </p:sp>
      <p:sp>
        <p:nvSpPr>
          <p:cNvPr id="4" name="Slide Number Placeholder 3"/>
          <p:cNvSpPr>
            <a:spLocks noGrp="1"/>
          </p:cNvSpPr>
          <p:nvPr>
            <p:ph type="sldNum" sz="quarter" idx="5"/>
          </p:nvPr>
        </p:nvSpPr>
        <p:spPr/>
        <p:txBody>
          <a:bodyPr/>
          <a:lstStyle/>
          <a:p>
            <a:fld id="{9C0CC69B-15BC-3249-8F3D-AB36106062F9}" type="slidenum">
              <a:rPr lang="en-US" smtClean="0"/>
              <a:t>29</a:t>
            </a:fld>
            <a:endParaRPr lang="en-US"/>
          </a:p>
        </p:txBody>
      </p:sp>
    </p:spTree>
    <p:extLst>
      <p:ext uri="{BB962C8B-B14F-4D97-AF65-F5344CB8AC3E}">
        <p14:creationId xmlns:p14="http://schemas.microsoft.com/office/powerpoint/2010/main" val="28273547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 compound was </a:t>
            </a:r>
            <a:r>
              <a:rPr lang="en-US" dirty="0" err="1"/>
              <a:t>Graviola</a:t>
            </a:r>
            <a:r>
              <a:rPr lang="en-US" dirty="0"/>
              <a:t>, a fruit, (Annona muricate) from tropical portions of Americas and </a:t>
            </a:r>
            <a:r>
              <a:rPr lang="en-US" dirty="0" err="1"/>
              <a:t>Caibbean</a:t>
            </a:r>
            <a:r>
              <a:rPr lang="en-US" dirty="0"/>
              <a:t> which is said to have potential as a chemotherapy</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picked because anecdotally there has been documented success, excitement in group, tests with prostate and breast cancers</a:t>
            </a:r>
          </a:p>
          <a:p>
            <a:r>
              <a:rPr lang="en-US" dirty="0"/>
              <a:t>-dilution using a capsule which is on the market as a dietary supplement</a:t>
            </a:r>
          </a:p>
          <a:p>
            <a:r>
              <a:rPr lang="en-US" dirty="0"/>
              <a:t>-an extract made from dried leaves and ethanol</a:t>
            </a:r>
          </a:p>
          <a:p>
            <a:r>
              <a:rPr lang="en-US" dirty="0"/>
              <a:t>-and a dilution of quercetin dihydrate, quercetin is a </a:t>
            </a:r>
            <a:r>
              <a:rPr lang="en-US" dirty="0" err="1"/>
              <a:t>flavanoid</a:t>
            </a:r>
            <a:r>
              <a:rPr lang="en-US" dirty="0"/>
              <a:t> that is in </a:t>
            </a:r>
            <a:r>
              <a:rPr lang="en-US" dirty="0" err="1"/>
              <a:t>graviola</a:t>
            </a:r>
            <a:r>
              <a:rPr lang="en-US" dirty="0"/>
              <a:t> and is an active ingredient that we thought might have potential</a:t>
            </a:r>
          </a:p>
          <a:p>
            <a:r>
              <a:rPr lang="en-US" dirty="0"/>
              <a:t>	-</a:t>
            </a:r>
            <a:r>
              <a:rPr lang="en-US" dirty="0" err="1"/>
              <a:t>Flavanoid</a:t>
            </a:r>
            <a:r>
              <a:rPr lang="en-US" dirty="0"/>
              <a:t> help plants as defense against frost, drought, temperature regulation</a:t>
            </a:r>
          </a:p>
          <a:p>
            <a:r>
              <a:rPr lang="en-US" dirty="0"/>
              <a:t>	-Quercetin( effective for prostate cancer, inhibit invasion migration and signaling through growth factor </a:t>
            </a:r>
            <a:r>
              <a:rPr lang="en-US" dirty="0" err="1"/>
              <a:t>receptios</a:t>
            </a:r>
            <a:r>
              <a:rPr lang="en-US" dirty="0"/>
              <a:t>: all involved in cell survival and proliferation and can induce apoptosis)</a:t>
            </a:r>
          </a:p>
          <a:p>
            <a:r>
              <a:rPr lang="en-US" dirty="0"/>
              <a:t>-decided to test w and w/o radiation to see it's potential alone vs combined</a:t>
            </a:r>
          </a:p>
        </p:txBody>
      </p:sp>
      <p:sp>
        <p:nvSpPr>
          <p:cNvPr id="4" name="Slide Number Placeholder 3"/>
          <p:cNvSpPr>
            <a:spLocks noGrp="1"/>
          </p:cNvSpPr>
          <p:nvPr>
            <p:ph type="sldNum" sz="quarter" idx="5"/>
          </p:nvPr>
        </p:nvSpPr>
        <p:spPr/>
        <p:txBody>
          <a:bodyPr/>
          <a:lstStyle/>
          <a:p>
            <a:fld id="{9C0CC69B-15BC-3249-8F3D-AB36106062F9}" type="slidenum">
              <a:rPr lang="en-US" smtClean="0"/>
              <a:t>30</a:t>
            </a:fld>
            <a:endParaRPr lang="en-US"/>
          </a:p>
        </p:txBody>
      </p:sp>
    </p:spTree>
    <p:extLst>
      <p:ext uri="{BB962C8B-B14F-4D97-AF65-F5344CB8AC3E}">
        <p14:creationId xmlns:p14="http://schemas.microsoft.com/office/powerpoint/2010/main" val="16905149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are the quantified survivals for the </a:t>
            </a:r>
            <a:r>
              <a:rPr lang="en-US" dirty="0" err="1"/>
              <a:t>radiosensetive</a:t>
            </a:r>
            <a:r>
              <a:rPr lang="en-US" dirty="0"/>
              <a:t> flied for both the capsule and the extract, both with 4 dilutions of different concentrations, most to least</a:t>
            </a:r>
          </a:p>
          <a:p>
            <a:r>
              <a:rPr lang="en-US" dirty="0"/>
              <a:t>-see that radiation killed more than not and when compared to the negative controls the compounds killed more but not as much as positive control</a:t>
            </a:r>
          </a:p>
          <a:p>
            <a:r>
              <a:rPr lang="en-US" dirty="0"/>
              <a:t>-colchicine is a known chemotherapy that is basically toxic and no longer used, so we are confident that it will kill all or most flied</a:t>
            </a:r>
          </a:p>
        </p:txBody>
      </p:sp>
      <p:sp>
        <p:nvSpPr>
          <p:cNvPr id="4" name="Slide Number Placeholder 3"/>
          <p:cNvSpPr>
            <a:spLocks noGrp="1"/>
          </p:cNvSpPr>
          <p:nvPr>
            <p:ph type="sldNum" sz="quarter" idx="10"/>
          </p:nvPr>
        </p:nvSpPr>
        <p:spPr/>
        <p:txBody>
          <a:bodyPr/>
          <a:lstStyle/>
          <a:p>
            <a:fld id="{9C0CC69B-15BC-3249-8F3D-AB36106062F9}" type="slidenum">
              <a:rPr lang="en-US" smtClean="0"/>
              <a:t>31</a:t>
            </a:fld>
            <a:endParaRPr lang="en-US"/>
          </a:p>
        </p:txBody>
      </p:sp>
    </p:spTree>
    <p:extLst>
      <p:ext uri="{BB962C8B-B14F-4D97-AF65-F5344CB8AC3E}">
        <p14:creationId xmlns:p14="http://schemas.microsoft.com/office/powerpoint/2010/main" val="2992423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Quercetin, our third test was our "hit" (2sd below mean)</a:t>
            </a:r>
          </a:p>
          <a:p>
            <a:r>
              <a:rPr lang="en-US" dirty="0"/>
              <a:t>-hit in all concentrations compared to negative control</a:t>
            </a:r>
          </a:p>
          <a:p>
            <a:r>
              <a:rPr lang="en-US" dirty="0"/>
              <a:t>-more died w radiation than without</a:t>
            </a:r>
          </a:p>
          <a:p>
            <a:r>
              <a:rPr lang="en-US" dirty="0"/>
              <a:t>-potential that it is more of a poison since it so effectively killed the flies</a:t>
            </a:r>
          </a:p>
        </p:txBody>
      </p:sp>
      <p:sp>
        <p:nvSpPr>
          <p:cNvPr id="4" name="Slide Number Placeholder 3"/>
          <p:cNvSpPr>
            <a:spLocks noGrp="1"/>
          </p:cNvSpPr>
          <p:nvPr>
            <p:ph type="sldNum" sz="quarter" idx="5"/>
          </p:nvPr>
        </p:nvSpPr>
        <p:spPr/>
        <p:txBody>
          <a:bodyPr/>
          <a:lstStyle/>
          <a:p>
            <a:fld id="{9C0CC69B-15BC-3249-8F3D-AB36106062F9}" type="slidenum">
              <a:rPr lang="en-US" smtClean="0"/>
              <a:t>32</a:t>
            </a:fld>
            <a:endParaRPr lang="en-US"/>
          </a:p>
        </p:txBody>
      </p:sp>
    </p:spTree>
    <p:extLst>
      <p:ext uri="{BB962C8B-B14F-4D97-AF65-F5344CB8AC3E}">
        <p14:creationId xmlns:p14="http://schemas.microsoft.com/office/powerpoint/2010/main" val="6795155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 need for novel chemotherapies because cancer is still so wide spread and devastating</a:t>
            </a:r>
          </a:p>
          <a:p>
            <a:r>
              <a:rPr lang="en-US" dirty="0"/>
              <a:t>-our method allows for the identification of new combinatorial therapies by coupling radiation with different compounds</a:t>
            </a:r>
          </a:p>
          <a:p>
            <a:r>
              <a:rPr lang="en-US" dirty="0"/>
              <a:t>-the compounds we found from the drug screen can move on to more testing (Tin Tin)</a:t>
            </a:r>
          </a:p>
          <a:p>
            <a:r>
              <a:rPr lang="en-US" dirty="0"/>
              <a:t>-Quercetin, from our independent project, also warrants further investigation</a:t>
            </a:r>
          </a:p>
        </p:txBody>
      </p:sp>
      <p:sp>
        <p:nvSpPr>
          <p:cNvPr id="4" name="Slide Number Placeholder 3"/>
          <p:cNvSpPr>
            <a:spLocks noGrp="1"/>
          </p:cNvSpPr>
          <p:nvPr>
            <p:ph type="sldNum" sz="quarter" idx="5"/>
          </p:nvPr>
        </p:nvSpPr>
        <p:spPr/>
        <p:txBody>
          <a:bodyPr/>
          <a:lstStyle/>
          <a:p>
            <a:fld id="{9C0CC69B-15BC-3249-8F3D-AB36106062F9}" type="slidenum">
              <a:rPr lang="en-US" smtClean="0"/>
              <a:t>33</a:t>
            </a:fld>
            <a:endParaRPr lang="en-US"/>
          </a:p>
        </p:txBody>
      </p:sp>
    </p:spTree>
    <p:extLst>
      <p:ext uri="{BB962C8B-B14F-4D97-AF65-F5344CB8AC3E}">
        <p14:creationId xmlns:p14="http://schemas.microsoft.com/office/powerpoint/2010/main" val="11975657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-dosage curve to see if there is a level that is not toxic but </a:t>
            </a:r>
            <a:r>
              <a:rPr lang="en-US" dirty="0" err="1"/>
              <a:t>theraputic</a:t>
            </a:r>
            <a:endParaRPr lang="en-US" dirty="0"/>
          </a:p>
          <a:p>
            <a:r>
              <a:rPr lang="en-US" dirty="0"/>
              <a:t>-test in human cancer cells</a:t>
            </a:r>
          </a:p>
          <a:p>
            <a:r>
              <a:rPr lang="en-US" dirty="0"/>
              <a:t>-in organism to find pharmacokinetics and more specifics about interactions</a:t>
            </a:r>
          </a:p>
          <a:p>
            <a:r>
              <a:rPr lang="en-US" dirty="0"/>
              <a:t>-move on to pharmaceutical companies????</a:t>
            </a:r>
          </a:p>
        </p:txBody>
      </p:sp>
      <p:sp>
        <p:nvSpPr>
          <p:cNvPr id="4" name="Slide Number Placeholder 3"/>
          <p:cNvSpPr>
            <a:spLocks noGrp="1"/>
          </p:cNvSpPr>
          <p:nvPr>
            <p:ph type="sldNum" sz="quarter" idx="5"/>
          </p:nvPr>
        </p:nvSpPr>
        <p:spPr/>
        <p:txBody>
          <a:bodyPr/>
          <a:lstStyle/>
          <a:p>
            <a:fld id="{9C0CC69B-15BC-3249-8F3D-AB36106062F9}" type="slidenum">
              <a:rPr lang="en-US" smtClean="0"/>
              <a:t>34</a:t>
            </a:fld>
            <a:endParaRPr lang="en-US"/>
          </a:p>
        </p:txBody>
      </p:sp>
    </p:spTree>
    <p:extLst>
      <p:ext uri="{BB962C8B-B14F-4D97-AF65-F5344CB8AC3E}">
        <p14:creationId xmlns:p14="http://schemas.microsoft.com/office/powerpoint/2010/main" val="10112160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aseline="0" dirty="0"/>
              <a:t>Thank you to</a:t>
            </a:r>
          </a:p>
          <a:p>
            <a:r>
              <a:rPr lang="en-US" baseline="0" dirty="0"/>
              <a:t>START W FUNDING</a:t>
            </a:r>
          </a:p>
          <a:p>
            <a:r>
              <a:rPr lang="en-US" baseline="0" dirty="0" err="1"/>
              <a:t>ByerkE</a:t>
            </a:r>
            <a:endParaRPr lang="en-US" baseline="0" dirty="0"/>
          </a:p>
          <a:p>
            <a:endParaRPr lang="en-US" baseline="0"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88805748-3781-BF46-9D36-4695083FDE0E}" type="slidenum">
              <a:rPr lang="en-US" smtClean="0"/>
              <a:t>35</a:t>
            </a:fld>
            <a:endParaRPr lang="en-US"/>
          </a:p>
        </p:txBody>
      </p:sp>
    </p:spTree>
    <p:extLst>
      <p:ext uri="{BB962C8B-B14F-4D97-AF65-F5344CB8AC3E}">
        <p14:creationId xmlns:p14="http://schemas.microsoft.com/office/powerpoint/2010/main" val="12836969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Shape 122"/>
          <p:cNvSpPr>
            <a:spLocks noGrp="1" noRot="1" noChangeAspect="1"/>
          </p:cNvSpPr>
          <p:nvPr>
            <p:ph type="sldImg"/>
          </p:nvPr>
        </p:nvSpPr>
        <p:spPr>
          <a:prstGeom prst="rect">
            <a:avLst/>
          </a:prstGeom>
        </p:spPr>
        <p:txBody>
          <a:bodyPr/>
          <a:lstStyle/>
          <a:p>
            <a:endParaRPr/>
          </a:p>
        </p:txBody>
      </p:sp>
      <p:sp>
        <p:nvSpPr>
          <p:cNvPr id="123" name="Shape 123"/>
          <p:cNvSpPr>
            <a:spLocks noGrp="1"/>
          </p:cNvSpPr>
          <p:nvPr>
            <p:ph type="body" sz="quarter" idx="1"/>
          </p:nvPr>
        </p:nvSpPr>
        <p:spPr>
          <a:prstGeom prst="rect">
            <a:avLst/>
          </a:prstGeom>
        </p:spPr>
        <p:txBody>
          <a:bodyPr/>
          <a:lstStyle/>
          <a:p>
            <a:pPr>
              <a:defRPr sz="1100"/>
            </a:pPr>
            <a:r>
              <a:t>-frog eggs can be produced in large quantities→ meaning we can investigate the early period of embryonic development</a:t>
            </a:r>
          </a:p>
          <a:p>
            <a:pPr>
              <a:defRPr sz="1100"/>
            </a:pPr>
            <a:r>
              <a:t>-rapid development means that within a couple days, a tadpole has fully functional set of organs and can be examined for any experimental effects</a:t>
            </a:r>
          </a:p>
          <a:p>
            <a:pPr>
              <a:defRPr sz="1100"/>
            </a:pPr>
            <a:endParaRPr/>
          </a:p>
          <a:p>
            <a:pPr>
              <a:defRPr sz="1100"/>
            </a:pPr>
            <a:r>
              <a:t>-embryos tolerate extensive manipulation (single cell, germ layer dissections, tissue transplantations, injections)</a:t>
            </a:r>
          </a:p>
          <a:p>
            <a:pPr>
              <a:defRPr sz="1100"/>
            </a:pPr>
            <a:r>
              <a:t>-we can easily to inject into whole embryo</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Shape 129"/>
          <p:cNvSpPr>
            <a:spLocks noGrp="1" noRot="1" noChangeAspect="1"/>
          </p:cNvSpPr>
          <p:nvPr>
            <p:ph type="sldImg"/>
          </p:nvPr>
        </p:nvSpPr>
        <p:spPr>
          <a:prstGeom prst="rect">
            <a:avLst/>
          </a:prstGeom>
        </p:spPr>
        <p:txBody>
          <a:bodyPr/>
          <a:lstStyle/>
          <a:p>
            <a:endParaRPr/>
          </a:p>
        </p:txBody>
      </p:sp>
      <p:sp>
        <p:nvSpPr>
          <p:cNvPr id="130" name="Shape 130"/>
          <p:cNvSpPr>
            <a:spLocks noGrp="1"/>
          </p:cNvSpPr>
          <p:nvPr>
            <p:ph type="body" sz="quarter" idx="1"/>
          </p:nvPr>
        </p:nvSpPr>
        <p:spPr>
          <a:prstGeom prst="rect">
            <a:avLst/>
          </a:prstGeom>
        </p:spPr>
        <p:txBody>
          <a:bodyPr/>
          <a:lstStyle/>
          <a:p>
            <a:r>
              <a:t>Reticulon 3 is highly expressed in Xenopus embryos</a:t>
            </a:r>
          </a:p>
          <a:p>
            <a:r>
              <a:t>Associated to ER membrane</a:t>
            </a:r>
          </a:p>
          <a:p>
            <a:r>
              <a:t>Reticulon family has been associated with vesicle formation and trafficking, and ER membrane curvature</a:t>
            </a:r>
          </a:p>
          <a:p>
            <a:r>
              <a:t>RTN3 specifically has been implicated in membrane trafficking and regulation of BACE 1 activity in humans and mice.</a:t>
            </a:r>
          </a:p>
          <a:p>
            <a:endParaRPr/>
          </a:p>
          <a:p>
            <a:endParaRPr/>
          </a:p>
          <a:p>
            <a:r>
              <a:t>MICE:</a:t>
            </a:r>
          </a:p>
          <a:p>
            <a:r>
              <a:t>Reticulon 3 (RTN3) has previously been shown to interact with BACE1 and negatively regulate BACE1 activity.</a:t>
            </a:r>
          </a:p>
          <a:p>
            <a:r>
              <a:t>BACE1 thus is active when rtn3 is deficient which leads to amyloid fiber buildup</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Shape 139"/>
          <p:cNvSpPr>
            <a:spLocks noGrp="1" noRot="1" noChangeAspect="1"/>
          </p:cNvSpPr>
          <p:nvPr>
            <p:ph type="sldImg"/>
          </p:nvPr>
        </p:nvSpPr>
        <p:spPr>
          <a:prstGeom prst="rect">
            <a:avLst/>
          </a:prstGeom>
        </p:spPr>
        <p:txBody>
          <a:bodyPr/>
          <a:lstStyle/>
          <a:p>
            <a:endParaRPr/>
          </a:p>
        </p:txBody>
      </p:sp>
      <p:sp>
        <p:nvSpPr>
          <p:cNvPr id="140" name="Shape 140"/>
          <p:cNvSpPr>
            <a:spLocks noGrp="1"/>
          </p:cNvSpPr>
          <p:nvPr>
            <p:ph type="body" sz="quarter" idx="1"/>
          </p:nvPr>
        </p:nvSpPr>
        <p:spPr>
          <a:prstGeom prst="rect">
            <a:avLst/>
          </a:prstGeom>
        </p:spPr>
        <p:txBody>
          <a:bodyPr/>
          <a:lstStyle/>
          <a:p>
            <a:pPr>
              <a:defRPr sz="1100"/>
            </a:pPr>
            <a:r>
              <a:rPr b="1"/>
              <a:t>The preferential expression of </a:t>
            </a:r>
            <a:r>
              <a:rPr b="1" i="1"/>
              <a:t>rtn3 </a:t>
            </a:r>
            <a:r>
              <a:rPr b="1"/>
              <a:t>in the neural tissue interests us because it suggests </a:t>
            </a:r>
            <a:r>
              <a:rPr b="1" i="1"/>
              <a:t>rtn3</a:t>
            </a:r>
            <a:r>
              <a:rPr b="1"/>
              <a:t> may be involved in the formation, migration, or differentiation of neural crest cells which give rise to craniofacial bones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Shape 144"/>
          <p:cNvSpPr>
            <a:spLocks noGrp="1" noRot="1" noChangeAspect="1"/>
          </p:cNvSpPr>
          <p:nvPr>
            <p:ph type="sldImg"/>
          </p:nvPr>
        </p:nvSpPr>
        <p:spPr>
          <a:prstGeom prst="rect">
            <a:avLst/>
          </a:prstGeom>
        </p:spPr>
        <p:txBody>
          <a:bodyPr/>
          <a:lstStyle/>
          <a:p>
            <a:endParaRPr/>
          </a:p>
        </p:txBody>
      </p:sp>
      <p:sp>
        <p:nvSpPr>
          <p:cNvPr id="145" name="Shape 145"/>
          <p:cNvSpPr>
            <a:spLocks noGrp="1"/>
          </p:cNvSpPr>
          <p:nvPr>
            <p:ph type="body" sz="quarter" idx="1"/>
          </p:nvPr>
        </p:nvSpPr>
        <p:spPr>
          <a:prstGeom prst="rect">
            <a:avLst/>
          </a:prstGeom>
        </p:spPr>
        <p:txBody>
          <a:bodyPr/>
          <a:lstStyle>
            <a:lvl1pPr>
              <a:defRPr sz="1100"/>
            </a:lvl1pPr>
          </a:lstStyle>
          <a:p>
            <a:r>
              <a:t>If rtn3 is involved or required for neural crest migration, a knockout could result in massive developmental problems like missing neural tissue due to lack of ER curvature, even a knockdown would likely result in abnormal development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Shape 151"/>
          <p:cNvSpPr>
            <a:spLocks noGrp="1" noRot="1" noChangeAspect="1"/>
          </p:cNvSpPr>
          <p:nvPr>
            <p:ph type="sldImg"/>
          </p:nvPr>
        </p:nvSpPr>
        <p:spPr>
          <a:prstGeom prst="rect">
            <a:avLst/>
          </a:prstGeom>
        </p:spPr>
        <p:txBody>
          <a:bodyPr/>
          <a:lstStyle/>
          <a:p>
            <a:endParaRPr/>
          </a:p>
        </p:txBody>
      </p:sp>
      <p:sp>
        <p:nvSpPr>
          <p:cNvPr id="152" name="Shape 152"/>
          <p:cNvSpPr>
            <a:spLocks noGrp="1"/>
          </p:cNvSpPr>
          <p:nvPr>
            <p:ph type="body" sz="quarter" idx="1"/>
          </p:nvPr>
        </p:nvSpPr>
        <p:spPr>
          <a:prstGeom prst="rect">
            <a:avLst/>
          </a:prstGeom>
        </p:spPr>
        <p:txBody>
          <a:bodyPr/>
          <a:lstStyle/>
          <a:p>
            <a:r>
              <a:t>Highly specific mechanism of cleavage. Prokaryotic adaptive immune system viral DNA clippings, when transcribed is attached to a scaffold. This permits later targeting of new infection</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Shape 180"/>
          <p:cNvSpPr>
            <a:spLocks noGrp="1" noRot="1" noChangeAspect="1"/>
          </p:cNvSpPr>
          <p:nvPr>
            <p:ph type="sldImg"/>
          </p:nvPr>
        </p:nvSpPr>
        <p:spPr>
          <a:prstGeom prst="rect">
            <a:avLst/>
          </a:prstGeom>
        </p:spPr>
        <p:txBody>
          <a:bodyPr/>
          <a:lstStyle/>
          <a:p>
            <a:endParaRPr/>
          </a:p>
        </p:txBody>
      </p:sp>
      <p:sp>
        <p:nvSpPr>
          <p:cNvPr id="181" name="Shape 181"/>
          <p:cNvSpPr>
            <a:spLocks noGrp="1"/>
          </p:cNvSpPr>
          <p:nvPr>
            <p:ph type="body" sz="quarter" idx="1"/>
          </p:nvPr>
        </p:nvSpPr>
        <p:spPr>
          <a:prstGeom prst="rect">
            <a:avLst/>
          </a:prstGeom>
        </p:spPr>
        <p:txBody>
          <a:bodyPr/>
          <a:lstStyle/>
          <a:p>
            <a:r>
              <a:t>We amplified exonic gDNA using designed in situ primers to generate our in situ probe sequence. </a:t>
            </a:r>
          </a:p>
          <a:p>
            <a:r>
              <a:t>We did this successfully</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Shape 187"/>
          <p:cNvSpPr>
            <a:spLocks noGrp="1" noRot="1" noChangeAspect="1"/>
          </p:cNvSpPr>
          <p:nvPr>
            <p:ph type="sldImg"/>
          </p:nvPr>
        </p:nvSpPr>
        <p:spPr>
          <a:prstGeom prst="rect">
            <a:avLst/>
          </a:prstGeom>
        </p:spPr>
        <p:txBody>
          <a:bodyPr/>
          <a:lstStyle/>
          <a:p>
            <a:endParaRPr/>
          </a:p>
        </p:txBody>
      </p:sp>
      <p:sp>
        <p:nvSpPr>
          <p:cNvPr id="188" name="Shape 188"/>
          <p:cNvSpPr>
            <a:spLocks noGrp="1"/>
          </p:cNvSpPr>
          <p:nvPr>
            <p:ph type="body" sz="quarter" idx="1"/>
          </p:nvPr>
        </p:nvSpPr>
        <p:spPr>
          <a:prstGeom prst="rect">
            <a:avLst/>
          </a:prstGeom>
        </p:spPr>
        <p:txBody>
          <a:bodyPr/>
          <a:lstStyle/>
          <a:p>
            <a:pPr marL="457200" indent="-330200">
              <a:lnSpc>
                <a:spcPct val="115000"/>
              </a:lnSpc>
              <a:buClr>
                <a:srgbClr val="000000"/>
              </a:buClr>
              <a:buSzPts val="1600"/>
              <a:buFont typeface="Arial"/>
              <a:buChar char="●"/>
              <a:defRPr sz="1600"/>
            </a:pPr>
            <a:r>
              <a:t>Positive Control: </a:t>
            </a:r>
            <a:r>
              <a:rPr i="1"/>
              <a:t>Xbra</a:t>
            </a:r>
            <a:r>
              <a:t> </a:t>
            </a:r>
          </a:p>
          <a:p>
            <a:pPr marL="457200" indent="-330200">
              <a:lnSpc>
                <a:spcPct val="115000"/>
              </a:lnSpc>
              <a:buClr>
                <a:srgbClr val="000000"/>
              </a:buClr>
              <a:buSzPts val="1600"/>
              <a:buFont typeface="Arial"/>
              <a:buChar char="●"/>
              <a:defRPr sz="1600"/>
            </a:pPr>
            <a:r>
              <a:t>Negative Control: sense probe</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hape 201"/>
          <p:cNvSpPr>
            <a:spLocks noGrp="1" noRot="1" noChangeAspect="1"/>
          </p:cNvSpPr>
          <p:nvPr>
            <p:ph type="sldImg"/>
          </p:nvPr>
        </p:nvSpPr>
        <p:spPr>
          <a:prstGeom prst="rect">
            <a:avLst/>
          </a:prstGeom>
        </p:spPr>
        <p:txBody>
          <a:bodyPr/>
          <a:lstStyle/>
          <a:p>
            <a:endParaRPr/>
          </a:p>
        </p:txBody>
      </p:sp>
      <p:sp>
        <p:nvSpPr>
          <p:cNvPr id="202" name="Shape 202"/>
          <p:cNvSpPr>
            <a:spLocks noGrp="1"/>
          </p:cNvSpPr>
          <p:nvPr>
            <p:ph type="body" sz="quarter" idx="1"/>
          </p:nvPr>
        </p:nvSpPr>
        <p:spPr>
          <a:prstGeom prst="rect">
            <a:avLst/>
          </a:prstGeom>
        </p:spPr>
        <p:txBody>
          <a:bodyPr/>
          <a:lstStyle/>
          <a:p>
            <a:pPr>
              <a:defRPr sz="1100"/>
            </a:pPr>
            <a:r>
              <a:t>Controlled for self-ligation and protocol errors</a:t>
            </a:r>
          </a:p>
          <a:p>
            <a:pPr>
              <a:defRPr sz="1100"/>
            </a:pPr>
            <a:r>
              <a:t>not as efficient as expected (1-4 vs 10-15)</a:t>
            </a:r>
          </a:p>
          <a:p>
            <a:pPr>
              <a:defRPr sz="1100"/>
            </a:pPr>
            <a:r>
              <a:t>classwide problem, not single group</a:t>
            </a:r>
          </a:p>
          <a:p>
            <a:pPr>
              <a:defRPr sz="1100"/>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Shape 213"/>
          <p:cNvSpPr>
            <a:spLocks noGrp="1" noRot="1" noChangeAspect="1"/>
          </p:cNvSpPr>
          <p:nvPr>
            <p:ph type="sldImg"/>
          </p:nvPr>
        </p:nvSpPr>
        <p:spPr>
          <a:prstGeom prst="rect">
            <a:avLst/>
          </a:prstGeom>
        </p:spPr>
        <p:txBody>
          <a:bodyPr/>
          <a:lstStyle/>
          <a:p>
            <a:endParaRPr/>
          </a:p>
        </p:txBody>
      </p:sp>
      <p:sp>
        <p:nvSpPr>
          <p:cNvPr id="214" name="Shape 214"/>
          <p:cNvSpPr>
            <a:spLocks noGrp="1"/>
          </p:cNvSpPr>
          <p:nvPr>
            <p:ph type="body" sz="quarter" idx="1"/>
          </p:nvPr>
        </p:nvSpPr>
        <p:spPr>
          <a:prstGeom prst="rect">
            <a:avLst/>
          </a:prstGeom>
        </p:spPr>
        <p:txBody>
          <a:bodyPr/>
          <a:lstStyle/>
          <a:p>
            <a:pPr marL="457200" indent="-298450">
              <a:buClr>
                <a:srgbClr val="000000"/>
              </a:buClr>
              <a:buSzPts val="1100"/>
              <a:buFont typeface="Arial"/>
              <a:buChar char="●"/>
              <a:defRPr sz="1100"/>
            </a:pPr>
            <a:r>
              <a:t>possible that some bacteria were both competent and successfully transformed</a:t>
            </a:r>
          </a:p>
          <a:p>
            <a:pPr marL="457200" indent="-298450">
              <a:buClr>
                <a:srgbClr val="000000"/>
              </a:buClr>
              <a:buSzPts val="1100"/>
              <a:buFont typeface="Arial"/>
              <a:buChar char="●"/>
              <a:defRPr sz="1100"/>
            </a:pPr>
            <a:r>
              <a:t>not reproduced yet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Shape 222"/>
          <p:cNvSpPr>
            <a:spLocks noGrp="1" noRot="1" noChangeAspect="1"/>
          </p:cNvSpPr>
          <p:nvPr>
            <p:ph type="sldImg"/>
          </p:nvPr>
        </p:nvSpPr>
        <p:spPr>
          <a:prstGeom prst="rect">
            <a:avLst/>
          </a:prstGeom>
        </p:spPr>
        <p:txBody>
          <a:bodyPr/>
          <a:lstStyle/>
          <a:p>
            <a:endParaRPr/>
          </a:p>
        </p:txBody>
      </p:sp>
      <p:sp>
        <p:nvSpPr>
          <p:cNvPr id="223" name="Shape 223"/>
          <p:cNvSpPr>
            <a:spLocks noGrp="1"/>
          </p:cNvSpPr>
          <p:nvPr>
            <p:ph type="body" sz="quarter" idx="1"/>
          </p:nvPr>
        </p:nvSpPr>
        <p:spPr>
          <a:prstGeom prst="rect">
            <a:avLst/>
          </a:prstGeom>
        </p:spPr>
        <p:txBody>
          <a:bodyPr/>
          <a:lstStyle/>
          <a:p>
            <a:pPr>
              <a:defRPr sz="1100"/>
            </a:pPr>
            <a:r>
              <a:t>New materials</a:t>
            </a:r>
          </a:p>
          <a:p>
            <a:pPr>
              <a:defRPr sz="1100"/>
            </a:pPr>
            <a:r>
              <a:t>Compare results/observe gene expression</a:t>
            </a:r>
          </a:p>
          <a:p>
            <a:pPr>
              <a:defRPr sz="1100"/>
            </a:pPr>
            <a:r>
              <a:t>Observe gene function</a:t>
            </a:r>
          </a:p>
          <a:p>
            <a:pPr>
              <a:defRPr sz="1100"/>
            </a:pPr>
            <a:r>
              <a:t>Focus on nervous tissue</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198328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Subtropical rainforests are preferred, although this snake is adaptable to a wide range of habitats including swamps and marshes, grasslands and the rocky foothills of their native land.</a:t>
            </a:r>
            <a:endParaRPr lang="en-US" dirty="0" smtClean="0"/>
          </a:p>
          <a:p>
            <a:endParaRPr lang="en-US" dirty="0"/>
          </a:p>
        </p:txBody>
      </p:sp>
      <p:sp>
        <p:nvSpPr>
          <p:cNvPr id="4" name="Slide Number Placeholder 3"/>
          <p:cNvSpPr>
            <a:spLocks noGrp="1"/>
          </p:cNvSpPr>
          <p:nvPr>
            <p:ph type="sldNum" sz="quarter" idx="10"/>
          </p:nvPr>
        </p:nvSpPr>
        <p:spPr/>
        <p:txBody>
          <a:bodyPr/>
          <a:lstStyle/>
          <a:p>
            <a:fld id="{9C0CC69B-15BC-3249-8F3D-AB36106062F9}" type="slidenum">
              <a:rPr lang="en-US" smtClean="0"/>
              <a:t>60</a:t>
            </a:fld>
            <a:endParaRPr lang="en-US"/>
          </a:p>
        </p:txBody>
      </p:sp>
    </p:spTree>
    <p:extLst>
      <p:ext uri="{BB962C8B-B14F-4D97-AF65-F5344CB8AC3E}">
        <p14:creationId xmlns:p14="http://schemas.microsoft.com/office/powerpoint/2010/main" val="34540884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Involved with cancer, heart disease, obesity, and even neurodegenerative disorders such as Alzheimer’s</a:t>
            </a:r>
          </a:p>
        </p:txBody>
      </p:sp>
      <p:sp>
        <p:nvSpPr>
          <p:cNvPr id="4" name="Slide Number Placeholder 3"/>
          <p:cNvSpPr>
            <a:spLocks noGrp="1"/>
          </p:cNvSpPr>
          <p:nvPr>
            <p:ph type="sldNum" sz="quarter" idx="5"/>
          </p:nvPr>
        </p:nvSpPr>
        <p:spPr/>
        <p:txBody>
          <a:bodyPr/>
          <a:lstStyle/>
          <a:p>
            <a:fld id="{F920C7E2-3A0E-5A48-B2A3-1EA12EB6AA00}" type="slidenum">
              <a:rPr lang="en-US" smtClean="0"/>
              <a:t>64</a:t>
            </a:fld>
            <a:endParaRPr lang="en-US"/>
          </a:p>
        </p:txBody>
      </p:sp>
    </p:spTree>
    <p:extLst>
      <p:ext uri="{BB962C8B-B14F-4D97-AF65-F5344CB8AC3E}">
        <p14:creationId xmlns:p14="http://schemas.microsoft.com/office/powerpoint/2010/main" val="41260395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 top 10 causes of death</a:t>
            </a:r>
          </a:p>
        </p:txBody>
      </p:sp>
      <p:sp>
        <p:nvSpPr>
          <p:cNvPr id="4" name="Slide Number Placeholder 3"/>
          <p:cNvSpPr>
            <a:spLocks noGrp="1"/>
          </p:cNvSpPr>
          <p:nvPr>
            <p:ph type="sldNum" sz="quarter" idx="5"/>
          </p:nvPr>
        </p:nvSpPr>
        <p:spPr/>
        <p:txBody>
          <a:bodyPr/>
          <a:lstStyle/>
          <a:p>
            <a:fld id="{F920C7E2-3A0E-5A48-B2A3-1EA12EB6AA00}" type="slidenum">
              <a:rPr lang="en-US" smtClean="0"/>
              <a:t>65</a:t>
            </a:fld>
            <a:endParaRPr lang="en-US"/>
          </a:p>
        </p:txBody>
      </p:sp>
    </p:spTree>
    <p:extLst>
      <p:ext uri="{BB962C8B-B14F-4D97-AF65-F5344CB8AC3E}">
        <p14:creationId xmlns:p14="http://schemas.microsoft.com/office/powerpoint/2010/main" val="8658826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Kinks substrate into position for double bond catalysis</a:t>
            </a:r>
          </a:p>
          <a:p>
            <a:r>
              <a:rPr lang="en-US" dirty="0"/>
              <a:t>Often acts as dimer, thought to be a measure of regulation</a:t>
            </a:r>
          </a:p>
          <a:p>
            <a:r>
              <a:rPr lang="en-US" dirty="0"/>
              <a:t>4 transmembrane domains</a:t>
            </a:r>
          </a:p>
          <a:p>
            <a:r>
              <a:rPr lang="en-US" dirty="0"/>
              <a:t>Long thin hydrophobic substrate binding site</a:t>
            </a:r>
          </a:p>
        </p:txBody>
      </p:sp>
      <p:sp>
        <p:nvSpPr>
          <p:cNvPr id="4" name="Slide Number Placeholder 3"/>
          <p:cNvSpPr>
            <a:spLocks noGrp="1"/>
          </p:cNvSpPr>
          <p:nvPr>
            <p:ph type="sldNum" sz="quarter" idx="5"/>
          </p:nvPr>
        </p:nvSpPr>
        <p:spPr/>
        <p:txBody>
          <a:bodyPr/>
          <a:lstStyle/>
          <a:p>
            <a:fld id="{67597DC1-16F9-0E49-9669-BC4F2981B2A8}" type="slidenum">
              <a:rPr lang="en-US" smtClean="0"/>
              <a:t>68</a:t>
            </a:fld>
            <a:endParaRPr lang="en-US"/>
          </a:p>
        </p:txBody>
      </p:sp>
    </p:spTree>
    <p:extLst>
      <p:ext uri="{BB962C8B-B14F-4D97-AF65-F5344CB8AC3E}">
        <p14:creationId xmlns:p14="http://schemas.microsoft.com/office/powerpoint/2010/main" val="27094063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Kinks substrate into position for double bond catalysis</a:t>
            </a:r>
          </a:p>
          <a:p>
            <a:r>
              <a:rPr lang="en-US" dirty="0"/>
              <a:t>Often acts as dimer, thought to be a measure of regulation</a:t>
            </a:r>
          </a:p>
          <a:p>
            <a:r>
              <a:rPr lang="en-US" dirty="0"/>
              <a:t>4 transmembrane domains</a:t>
            </a:r>
          </a:p>
          <a:p>
            <a:r>
              <a:rPr lang="en-US" dirty="0"/>
              <a:t>Long thin hydrophobic substrate binding site</a:t>
            </a:r>
          </a:p>
        </p:txBody>
      </p:sp>
      <p:sp>
        <p:nvSpPr>
          <p:cNvPr id="4" name="Slide Number Placeholder 3"/>
          <p:cNvSpPr>
            <a:spLocks noGrp="1"/>
          </p:cNvSpPr>
          <p:nvPr>
            <p:ph type="sldNum" sz="quarter" idx="5"/>
          </p:nvPr>
        </p:nvSpPr>
        <p:spPr/>
        <p:txBody>
          <a:bodyPr/>
          <a:lstStyle/>
          <a:p>
            <a:fld id="{67597DC1-16F9-0E49-9669-BC4F2981B2A8}" type="slidenum">
              <a:rPr lang="en-US" smtClean="0"/>
              <a:t>69</a:t>
            </a:fld>
            <a:endParaRPr lang="en-US"/>
          </a:p>
        </p:txBody>
      </p:sp>
    </p:spTree>
    <p:extLst>
      <p:ext uri="{BB962C8B-B14F-4D97-AF65-F5344CB8AC3E}">
        <p14:creationId xmlns:p14="http://schemas.microsoft.com/office/powerpoint/2010/main" val="22794608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Purple is the ER membrane, on top is cytosol, on bottom is lumen</a:t>
            </a:r>
          </a:p>
          <a:p>
            <a:r>
              <a:rPr lang="en-US" dirty="0"/>
              <a:t>Kinks substrate into position for double bond catalysis</a:t>
            </a:r>
          </a:p>
          <a:p>
            <a:r>
              <a:rPr lang="en-US" dirty="0"/>
              <a:t>Often acts as dimer, thought to be a measure of regulation</a:t>
            </a:r>
          </a:p>
          <a:p>
            <a:r>
              <a:rPr lang="en-US" dirty="0"/>
              <a:t>4 transmembrane domains</a:t>
            </a:r>
          </a:p>
          <a:p>
            <a:r>
              <a:rPr lang="en-US" dirty="0"/>
              <a:t>Long thin hydrophobic substrate binding site</a:t>
            </a:r>
          </a:p>
        </p:txBody>
      </p:sp>
      <p:sp>
        <p:nvSpPr>
          <p:cNvPr id="4" name="Slide Number Placeholder 3"/>
          <p:cNvSpPr>
            <a:spLocks noGrp="1"/>
          </p:cNvSpPr>
          <p:nvPr>
            <p:ph type="sldNum" sz="quarter" idx="5"/>
          </p:nvPr>
        </p:nvSpPr>
        <p:spPr/>
        <p:txBody>
          <a:bodyPr/>
          <a:lstStyle/>
          <a:p>
            <a:fld id="{67597DC1-16F9-0E49-9669-BC4F2981B2A8}" type="slidenum">
              <a:rPr lang="en-US" smtClean="0"/>
              <a:t>70</a:t>
            </a:fld>
            <a:endParaRPr lang="en-US"/>
          </a:p>
        </p:txBody>
      </p:sp>
    </p:spTree>
    <p:extLst>
      <p:ext uri="{BB962C8B-B14F-4D97-AF65-F5344CB8AC3E}">
        <p14:creationId xmlns:p14="http://schemas.microsoft.com/office/powerpoint/2010/main" val="18311400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series of redox reactions allows Scd-1 to use electrons from cytochrome b5 as well as molecular oxygen to catalyze the new double bond formation specifically between carbons 9 and 10 on the fatty acid chain</a:t>
            </a:r>
          </a:p>
          <a:p>
            <a:r>
              <a:rPr lang="en-US" dirty="0"/>
              <a:t>NADH to Cytochrome b5 flavoprotein to </a:t>
            </a:r>
            <a:r>
              <a:rPr lang="en-US" dirty="0" err="1"/>
              <a:t>cyt</a:t>
            </a:r>
            <a:r>
              <a:rPr lang="en-US" dirty="0"/>
              <a:t> b5</a:t>
            </a:r>
          </a:p>
          <a:p>
            <a:r>
              <a:rPr lang="en-US" dirty="0"/>
              <a:t>Uses oxygen and electrons from reduced Cb5 to introduce the double bond</a:t>
            </a:r>
          </a:p>
          <a:p>
            <a:r>
              <a:rPr lang="en-US" dirty="0"/>
              <a:t>Stearic acid is a common saturated fatty acid</a:t>
            </a:r>
          </a:p>
          <a:p>
            <a:r>
              <a:rPr lang="en-US" dirty="0"/>
              <a:t>Oleic acid common monounsaturated omega-9 fatty acid</a:t>
            </a:r>
          </a:p>
          <a:p>
            <a:r>
              <a:rPr lang="en-US" dirty="0"/>
              <a:t>Cytochrome b5 is an electron transfer oxygen-binding protein</a:t>
            </a:r>
          </a:p>
          <a:p>
            <a:r>
              <a:rPr lang="en-US" dirty="0"/>
              <a:t>Cb5 reductase (flavoprotein) carries a redox reaction to Cb5</a:t>
            </a:r>
          </a:p>
          <a:p>
            <a:r>
              <a:rPr lang="en-US" dirty="0"/>
              <a:t>Electron flow and molecular oxygen introduces double bond</a:t>
            </a:r>
          </a:p>
          <a:p>
            <a:r>
              <a:rPr lang="en-US" dirty="0"/>
              <a:t>Wax esters are an ester of fa and </a:t>
            </a:r>
            <a:r>
              <a:rPr lang="en-US" dirty="0" err="1"/>
              <a:t>alcohol..make</a:t>
            </a:r>
            <a:r>
              <a:rPr lang="en-US" dirty="0"/>
              <a:t> things like beeswax</a:t>
            </a:r>
          </a:p>
          <a:p>
            <a:r>
              <a:rPr lang="en-US" sz="1200" b="0" i="0" kern="1200" dirty="0">
                <a:solidFill>
                  <a:schemeClr val="tx1"/>
                </a:solidFill>
                <a:effectLst/>
                <a:latin typeface="+mn-lt"/>
                <a:ea typeface="+mn-ea"/>
                <a:cs typeface="+mn-cs"/>
              </a:rPr>
              <a:t>SCD1 expression is known to be stimulated under </a:t>
            </a:r>
            <a:r>
              <a:rPr lang="en-US" sz="1200" b="0" i="0" kern="1200" dirty="0" err="1">
                <a:solidFill>
                  <a:schemeClr val="tx1"/>
                </a:solidFill>
                <a:effectLst/>
                <a:latin typeface="+mn-lt"/>
                <a:ea typeface="+mn-ea"/>
                <a:cs typeface="+mn-cs"/>
              </a:rPr>
              <a:t>adipogenic</a:t>
            </a:r>
            <a:r>
              <a:rPr lang="en-US" sz="1200" b="0" i="0" kern="1200" dirty="0">
                <a:solidFill>
                  <a:schemeClr val="tx1"/>
                </a:solidFill>
                <a:effectLst/>
                <a:latin typeface="+mn-lt"/>
                <a:ea typeface="+mn-ea"/>
                <a:cs typeface="+mn-cs"/>
              </a:rPr>
              <a:t> conditions through a variety of transcription factors, notably SREBP1 and C/EBP</a:t>
            </a:r>
            <a:r>
              <a:rPr lang="el-GR" sz="1200" b="0" i="0" kern="1200" dirty="0">
                <a:solidFill>
                  <a:schemeClr val="tx1"/>
                </a:solidFill>
                <a:effectLst/>
                <a:latin typeface="+mn-lt"/>
                <a:ea typeface="+mn-ea"/>
                <a:cs typeface="+mn-cs"/>
              </a:rPr>
              <a:t>α </a:t>
            </a:r>
            <a:r>
              <a:rPr lang="en-US" sz="1200" b="0" i="0" kern="1200" dirty="0">
                <a:solidFill>
                  <a:schemeClr val="tx1"/>
                </a:solidFill>
                <a:effectLst/>
                <a:latin typeface="+mn-lt"/>
                <a:ea typeface="+mn-ea"/>
                <a:cs typeface="+mn-cs"/>
              </a:rPr>
              <a:t>and −</a:t>
            </a:r>
            <a:r>
              <a:rPr lang="el-GR" sz="1200" b="0" i="0" kern="1200" dirty="0">
                <a:solidFill>
                  <a:schemeClr val="tx1"/>
                </a:solidFill>
                <a:effectLst/>
                <a:latin typeface="+mn-lt"/>
                <a:ea typeface="+mn-ea"/>
                <a:cs typeface="+mn-cs"/>
              </a:rPr>
              <a:t>β.</a:t>
            </a:r>
            <a:endParaRPr lang="en-US" dirty="0"/>
          </a:p>
        </p:txBody>
      </p:sp>
      <p:sp>
        <p:nvSpPr>
          <p:cNvPr id="4" name="Slide Number Placeholder 3"/>
          <p:cNvSpPr>
            <a:spLocks noGrp="1"/>
          </p:cNvSpPr>
          <p:nvPr>
            <p:ph type="sldNum" sz="quarter" idx="5"/>
          </p:nvPr>
        </p:nvSpPr>
        <p:spPr/>
        <p:txBody>
          <a:bodyPr/>
          <a:lstStyle/>
          <a:p>
            <a:fld id="{67597DC1-16F9-0E49-9669-BC4F2981B2A8}" type="slidenum">
              <a:rPr lang="en-US" smtClean="0"/>
              <a:t>71</a:t>
            </a:fld>
            <a:endParaRPr lang="en-US"/>
          </a:p>
        </p:txBody>
      </p:sp>
    </p:spTree>
    <p:extLst>
      <p:ext uri="{BB962C8B-B14F-4D97-AF65-F5344CB8AC3E}">
        <p14:creationId xmlns:p14="http://schemas.microsoft.com/office/powerpoint/2010/main" val="27870126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thought to influence insulin sensitivity in diabetics, correspond with obesity, high triglyceride levels in plasma, atherosclerosis</a:t>
            </a:r>
          </a:p>
          <a:p>
            <a:r>
              <a:rPr lang="en-US" dirty="0"/>
              <a:t>Graph on left compares fatty acid oxidation levels lean and obese people</a:t>
            </a:r>
          </a:p>
          <a:p>
            <a:r>
              <a:rPr lang="en-US" dirty="0"/>
              <a:t>Graphs compare desaturation levels of fatty acids between lean and obese people—in other words, how many saturated fatty acids are being desaturated</a:t>
            </a:r>
          </a:p>
          <a:p>
            <a:r>
              <a:rPr lang="en-US" dirty="0"/>
              <a:t>Used plasma ratio of 18:1 to 18:0 as desaturation index</a:t>
            </a:r>
          </a:p>
          <a:p>
            <a:r>
              <a:rPr lang="en-US" dirty="0"/>
              <a:t>Scd1 </a:t>
            </a:r>
            <a:r>
              <a:rPr lang="en-US" dirty="0" err="1"/>
              <a:t>ko</a:t>
            </a:r>
            <a:r>
              <a:rPr lang="en-US" dirty="0"/>
              <a:t> suggests scd1 activity affects VLDL production rate</a:t>
            </a:r>
          </a:p>
        </p:txBody>
      </p:sp>
      <p:sp>
        <p:nvSpPr>
          <p:cNvPr id="4" name="Slide Number Placeholder 3"/>
          <p:cNvSpPr>
            <a:spLocks noGrp="1"/>
          </p:cNvSpPr>
          <p:nvPr>
            <p:ph type="sldNum" sz="quarter" idx="5"/>
          </p:nvPr>
        </p:nvSpPr>
        <p:spPr/>
        <p:txBody>
          <a:bodyPr/>
          <a:lstStyle/>
          <a:p>
            <a:fld id="{67597DC1-16F9-0E49-9669-BC4F2981B2A8}" type="slidenum">
              <a:rPr lang="en-US" smtClean="0"/>
              <a:t>72</a:t>
            </a:fld>
            <a:endParaRPr lang="en-US"/>
          </a:p>
        </p:txBody>
      </p:sp>
    </p:spTree>
    <p:extLst>
      <p:ext uri="{BB962C8B-B14F-4D97-AF65-F5344CB8AC3E}">
        <p14:creationId xmlns:p14="http://schemas.microsoft.com/office/powerpoint/2010/main" val="39154464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Throughout the semester, our research was divided into three parts. In the first</a:t>
            </a:r>
            <a:r>
              <a:rPr lang="en-US" sz="1200" b="1" kern="1200" baseline="0" dirty="0">
                <a:solidFill>
                  <a:schemeClr val="tx1"/>
                </a:solidFill>
                <a:effectLst/>
                <a:latin typeface="+mn-lt"/>
                <a:ea typeface="+mn-ea"/>
                <a:cs typeface="+mn-cs"/>
              </a:rPr>
              <a:t> part, gene-specific primers were designed and validated through different methods.</a:t>
            </a:r>
          </a:p>
          <a:p>
            <a:r>
              <a:rPr lang="en-US" sz="1200" b="1" kern="1200" baseline="0" dirty="0">
                <a:solidFill>
                  <a:schemeClr val="tx1"/>
                </a:solidFill>
                <a:effectLst/>
                <a:latin typeface="+mn-lt"/>
                <a:ea typeface="+mn-ea"/>
                <a:cs typeface="+mn-cs"/>
              </a:rPr>
              <a:t>In the second part, we strengthened skills that would help lead to the best results by producing standard curves.</a:t>
            </a:r>
          </a:p>
          <a:p>
            <a:r>
              <a:rPr lang="en-US" sz="1200" b="1" kern="1200" baseline="0" dirty="0">
                <a:solidFill>
                  <a:schemeClr val="tx1"/>
                </a:solidFill>
                <a:effectLst/>
                <a:latin typeface="+mn-lt"/>
                <a:ea typeface="+mn-ea"/>
                <a:cs typeface="+mn-cs"/>
              </a:rPr>
              <a:t>Finally, we isolated RNA from python liver samples taken during a fast, 1dpf, 3dpf, and 10dpf.</a:t>
            </a:r>
            <a:r>
              <a:rPr lang="en-US" sz="1200" b="0" kern="1200" baseline="0" dirty="0">
                <a:solidFill>
                  <a:schemeClr val="tx1"/>
                </a:solidFill>
                <a:effectLst/>
                <a:latin typeface="+mn-lt"/>
                <a:ea typeface="+mn-ea"/>
                <a:cs typeface="+mn-cs"/>
              </a:rPr>
              <a:t> These RNA samples would later be used to measure any changes in expression of our gene of interest.</a:t>
            </a:r>
            <a:endParaRPr lang="en-US" sz="1200" b="1"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A3D32477-4658-42A5-BC0C-475FB3285462}" type="slidenum">
              <a:rPr lang="en-US" smtClean="0"/>
              <a:t>75</a:t>
            </a:fld>
            <a:endParaRPr lang="en-US"/>
          </a:p>
        </p:txBody>
      </p:sp>
    </p:spTree>
    <p:extLst>
      <p:ext uri="{BB962C8B-B14F-4D97-AF65-F5344CB8AC3E}">
        <p14:creationId xmlns:p14="http://schemas.microsoft.com/office/powerpoint/2010/main" val="28585528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Things to know: </a:t>
            </a:r>
            <a:r>
              <a:rPr lang="en-US" dirty="0" err="1"/>
              <a:t>Scd</a:t>
            </a:r>
            <a:r>
              <a:rPr lang="en-US" dirty="0"/>
              <a:t> has 4 known isoforms in mice, 2 in humans. Scd-1 is supposed to be expressed in hepatocytes and adipocytes, but future experiments would confirm this in the python. Scd-2 is expressed in the brain tissue</a:t>
            </a:r>
          </a:p>
        </p:txBody>
      </p:sp>
      <p:sp>
        <p:nvSpPr>
          <p:cNvPr id="4" name="Slide Number Placeholder 3"/>
          <p:cNvSpPr>
            <a:spLocks noGrp="1"/>
          </p:cNvSpPr>
          <p:nvPr>
            <p:ph type="sldNum" sz="quarter" idx="5"/>
          </p:nvPr>
        </p:nvSpPr>
        <p:spPr/>
        <p:txBody>
          <a:bodyPr/>
          <a:lstStyle/>
          <a:p>
            <a:fld id="{F920C7E2-3A0E-5A48-B2A3-1EA12EB6AA00}" type="slidenum">
              <a:rPr lang="en-US" smtClean="0"/>
              <a:t>80</a:t>
            </a:fld>
            <a:endParaRPr lang="en-US"/>
          </a:p>
        </p:txBody>
      </p:sp>
    </p:spTree>
    <p:extLst>
      <p:ext uri="{BB962C8B-B14F-4D97-AF65-F5344CB8AC3E}">
        <p14:creationId xmlns:p14="http://schemas.microsoft.com/office/powerpoint/2010/main" val="363575324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Things to know: </a:t>
            </a:r>
            <a:r>
              <a:rPr lang="en-US" dirty="0" err="1"/>
              <a:t>Scd</a:t>
            </a:r>
            <a:r>
              <a:rPr lang="en-US" dirty="0"/>
              <a:t> has 4 known isoforms in mice, 2 in humans. Scd-1 is supposed to be expressed in hepatocytes and adipocytes, but future experiments would confirm this in the python. Scd-2 is expressed in the brain tissue</a:t>
            </a:r>
          </a:p>
          <a:p>
            <a:r>
              <a:rPr lang="en-US" dirty="0"/>
              <a:t>Affinity chromatography fusion protein and western blot</a:t>
            </a:r>
          </a:p>
        </p:txBody>
      </p:sp>
      <p:sp>
        <p:nvSpPr>
          <p:cNvPr id="4" name="Slide Number Placeholder 3"/>
          <p:cNvSpPr>
            <a:spLocks noGrp="1"/>
          </p:cNvSpPr>
          <p:nvPr>
            <p:ph type="sldNum" sz="quarter" idx="5"/>
          </p:nvPr>
        </p:nvSpPr>
        <p:spPr/>
        <p:txBody>
          <a:bodyPr/>
          <a:lstStyle/>
          <a:p>
            <a:fld id="{F920C7E2-3A0E-5A48-B2A3-1EA12EB6AA00}" type="slidenum">
              <a:rPr lang="en-US" smtClean="0"/>
              <a:t>81</a:t>
            </a:fld>
            <a:endParaRPr lang="en-US"/>
          </a:p>
        </p:txBody>
      </p:sp>
    </p:spTree>
    <p:extLst>
      <p:ext uri="{BB962C8B-B14F-4D97-AF65-F5344CB8AC3E}">
        <p14:creationId xmlns:p14="http://schemas.microsoft.com/office/powerpoint/2010/main" val="21112979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0A938A8-9935-EC49-AA83-2A74BAAF6B51}" type="datetimeFigureOut">
              <a:rPr lang="en-US" smtClean="0"/>
              <a:t>4/24/19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A95727-BC2C-3047-A4C3-C72FE558FD1B}" type="slidenum">
              <a:rPr lang="en-US" smtClean="0"/>
              <a:t>‹#›</a:t>
            </a:fld>
            <a:endParaRPr lang="en-US"/>
          </a:p>
        </p:txBody>
      </p:sp>
    </p:spTree>
    <p:extLst>
      <p:ext uri="{BB962C8B-B14F-4D97-AF65-F5344CB8AC3E}">
        <p14:creationId xmlns:p14="http://schemas.microsoft.com/office/powerpoint/2010/main" val="373853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A938A8-9935-EC49-AA83-2A74BAAF6B51}" type="datetimeFigureOut">
              <a:rPr lang="en-US" smtClean="0"/>
              <a:t>4/24/19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A95727-BC2C-3047-A4C3-C72FE558FD1B}" type="slidenum">
              <a:rPr lang="en-US" smtClean="0"/>
              <a:t>‹#›</a:t>
            </a:fld>
            <a:endParaRPr lang="en-US"/>
          </a:p>
        </p:txBody>
      </p:sp>
    </p:spTree>
    <p:extLst>
      <p:ext uri="{BB962C8B-B14F-4D97-AF65-F5344CB8AC3E}">
        <p14:creationId xmlns:p14="http://schemas.microsoft.com/office/powerpoint/2010/main" val="2847313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A938A8-9935-EC49-AA83-2A74BAAF6B51}" type="datetimeFigureOut">
              <a:rPr lang="en-US" smtClean="0"/>
              <a:t>4/24/19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A95727-BC2C-3047-A4C3-C72FE558FD1B}" type="slidenum">
              <a:rPr lang="en-US" smtClean="0"/>
              <a:t>‹#›</a:t>
            </a:fld>
            <a:endParaRPr lang="en-US"/>
          </a:p>
        </p:txBody>
      </p:sp>
    </p:spTree>
    <p:extLst>
      <p:ext uri="{BB962C8B-B14F-4D97-AF65-F5344CB8AC3E}">
        <p14:creationId xmlns:p14="http://schemas.microsoft.com/office/powerpoint/2010/main" val="33017086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0A938A8-9935-EC49-AA83-2A74BAAF6B51}" type="datetimeFigureOut">
              <a:rPr lang="en-US" smtClean="0"/>
              <a:t>4/24/19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A95727-BC2C-3047-A4C3-C72FE558FD1B}" type="slidenum">
              <a:rPr lang="en-US" smtClean="0"/>
              <a:t>‹#›</a:t>
            </a:fld>
            <a:endParaRPr lang="en-US"/>
          </a:p>
        </p:txBody>
      </p:sp>
    </p:spTree>
    <p:extLst>
      <p:ext uri="{BB962C8B-B14F-4D97-AF65-F5344CB8AC3E}">
        <p14:creationId xmlns:p14="http://schemas.microsoft.com/office/powerpoint/2010/main" val="30472150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0A938A8-9935-EC49-AA83-2A74BAAF6B51}" type="datetimeFigureOut">
              <a:rPr lang="en-US" smtClean="0"/>
              <a:t>4/24/19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A95727-BC2C-3047-A4C3-C72FE558FD1B}" type="slidenum">
              <a:rPr lang="en-US" smtClean="0"/>
              <a:t>‹#›</a:t>
            </a:fld>
            <a:endParaRPr lang="en-US"/>
          </a:p>
        </p:txBody>
      </p:sp>
    </p:spTree>
    <p:extLst>
      <p:ext uri="{BB962C8B-B14F-4D97-AF65-F5344CB8AC3E}">
        <p14:creationId xmlns:p14="http://schemas.microsoft.com/office/powerpoint/2010/main" val="285255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0A938A8-9935-EC49-AA83-2A74BAAF6B51}" type="datetimeFigureOut">
              <a:rPr lang="en-US" smtClean="0"/>
              <a:t>4/24/19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A95727-BC2C-3047-A4C3-C72FE558FD1B}" type="slidenum">
              <a:rPr lang="en-US" smtClean="0"/>
              <a:t>‹#›</a:t>
            </a:fld>
            <a:endParaRPr lang="en-US"/>
          </a:p>
        </p:txBody>
      </p:sp>
    </p:spTree>
    <p:extLst>
      <p:ext uri="{BB962C8B-B14F-4D97-AF65-F5344CB8AC3E}">
        <p14:creationId xmlns:p14="http://schemas.microsoft.com/office/powerpoint/2010/main" val="2164845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A938A8-9935-EC49-AA83-2A74BAAF6B51}" type="datetimeFigureOut">
              <a:rPr lang="en-US" smtClean="0"/>
              <a:t>4/24/19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A95727-BC2C-3047-A4C3-C72FE558FD1B}" type="slidenum">
              <a:rPr lang="en-US" smtClean="0"/>
              <a:t>‹#›</a:t>
            </a:fld>
            <a:endParaRPr lang="en-US"/>
          </a:p>
        </p:txBody>
      </p:sp>
    </p:spTree>
    <p:extLst>
      <p:ext uri="{BB962C8B-B14F-4D97-AF65-F5344CB8AC3E}">
        <p14:creationId xmlns:p14="http://schemas.microsoft.com/office/powerpoint/2010/main" val="5924980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0A938A8-9935-EC49-AA83-2A74BAAF6B51}" type="datetimeFigureOut">
              <a:rPr lang="en-US" smtClean="0"/>
              <a:t>4/24/19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A95727-BC2C-3047-A4C3-C72FE558FD1B}" type="slidenum">
              <a:rPr lang="en-US" smtClean="0"/>
              <a:t>‹#›</a:t>
            </a:fld>
            <a:endParaRPr lang="en-US"/>
          </a:p>
        </p:txBody>
      </p:sp>
    </p:spTree>
    <p:extLst>
      <p:ext uri="{BB962C8B-B14F-4D97-AF65-F5344CB8AC3E}">
        <p14:creationId xmlns:p14="http://schemas.microsoft.com/office/powerpoint/2010/main" val="3569639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0A938A8-9935-EC49-AA83-2A74BAAF6B51}" type="datetimeFigureOut">
              <a:rPr lang="en-US" smtClean="0"/>
              <a:t>4/24/19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A95727-BC2C-3047-A4C3-C72FE558FD1B}" type="slidenum">
              <a:rPr lang="en-US" smtClean="0"/>
              <a:t>‹#›</a:t>
            </a:fld>
            <a:endParaRPr lang="en-US"/>
          </a:p>
        </p:txBody>
      </p:sp>
    </p:spTree>
    <p:extLst>
      <p:ext uri="{BB962C8B-B14F-4D97-AF65-F5344CB8AC3E}">
        <p14:creationId xmlns:p14="http://schemas.microsoft.com/office/powerpoint/2010/main" val="3363149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A938A8-9935-EC49-AA83-2A74BAAF6B51}" type="datetimeFigureOut">
              <a:rPr lang="en-US" smtClean="0"/>
              <a:t>4/24/19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A95727-BC2C-3047-A4C3-C72FE558FD1B}" type="slidenum">
              <a:rPr lang="en-US" smtClean="0"/>
              <a:t>‹#›</a:t>
            </a:fld>
            <a:endParaRPr lang="en-US"/>
          </a:p>
        </p:txBody>
      </p:sp>
    </p:spTree>
    <p:extLst>
      <p:ext uri="{BB962C8B-B14F-4D97-AF65-F5344CB8AC3E}">
        <p14:creationId xmlns:p14="http://schemas.microsoft.com/office/powerpoint/2010/main" val="3814802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A938A8-9935-EC49-AA83-2A74BAAF6B51}" type="datetimeFigureOut">
              <a:rPr lang="en-US" smtClean="0"/>
              <a:t>4/24/19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A95727-BC2C-3047-A4C3-C72FE558FD1B}" type="slidenum">
              <a:rPr lang="en-US" smtClean="0"/>
              <a:t>‹#›</a:t>
            </a:fld>
            <a:endParaRPr lang="en-US"/>
          </a:p>
        </p:txBody>
      </p:sp>
    </p:spTree>
    <p:extLst>
      <p:ext uri="{BB962C8B-B14F-4D97-AF65-F5344CB8AC3E}">
        <p14:creationId xmlns:p14="http://schemas.microsoft.com/office/powerpoint/2010/main" val="647627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_AND_BODY">
    <p:spTree>
      <p:nvGrpSpPr>
        <p:cNvPr id="1" name=""/>
        <p:cNvGrpSpPr/>
        <p:nvPr/>
      </p:nvGrpSpPr>
      <p:grpSpPr>
        <a:xfrm>
          <a:off x="0" y="0"/>
          <a:ext cx="0" cy="0"/>
          <a:chOff x="0" y="0"/>
          <a:chExt cx="0" cy="0"/>
        </a:xfrm>
      </p:grpSpPr>
      <p:sp>
        <p:nvSpPr>
          <p:cNvPr id="28" name="Title Text"/>
          <p:cNvSpPr txBox="1">
            <a:spLocks noGrp="1"/>
          </p:cNvSpPr>
          <p:nvPr>
            <p:ph type="title"/>
          </p:nvPr>
        </p:nvSpPr>
        <p:spPr>
          <a:prstGeom prst="rect">
            <a:avLst/>
          </a:prstGeom>
        </p:spPr>
        <p:txBody>
          <a:bodyPr/>
          <a:lstStyle/>
          <a:p>
            <a:r>
              <a:t>Title Text</a:t>
            </a:r>
          </a:p>
        </p:txBody>
      </p:sp>
      <p:sp>
        <p:nvSpPr>
          <p:cNvPr id="29"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3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128801108"/>
      </p:ext>
    </p:extLst>
  </p:cSld>
  <p:clrMapOvr>
    <a:masterClrMapping/>
  </p:clrMapOvr>
  <p:transition xmlns:p14="http://schemas.microsoft.com/office/powerpoint/2010/mai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A938A8-9935-EC49-AA83-2A74BAAF6B51}" type="datetimeFigureOut">
              <a:rPr lang="en-US" smtClean="0"/>
              <a:t>4/24/19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A95727-BC2C-3047-A4C3-C72FE558FD1B}" type="slidenum">
              <a:rPr lang="en-US" smtClean="0"/>
              <a:t>‹#›</a:t>
            </a:fld>
            <a:endParaRPr lang="en-US"/>
          </a:p>
        </p:txBody>
      </p:sp>
    </p:spTree>
    <p:extLst>
      <p:ext uri="{BB962C8B-B14F-4D97-AF65-F5344CB8AC3E}">
        <p14:creationId xmlns:p14="http://schemas.microsoft.com/office/powerpoint/2010/main" val="3153138451"/>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8" Type="http://schemas.openxmlformats.org/officeDocument/2006/relationships/image" Target="../media/image9.png"/><Relationship Id="rId9" Type="http://schemas.openxmlformats.org/officeDocument/2006/relationships/image" Target="../media/image10.png"/><Relationship Id="rId10" Type="http://schemas.openxmlformats.org/officeDocument/2006/relationships/image" Target="../media/image11.png"/><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tiff"/><Relationship Id="rId4" Type="http://schemas.openxmlformats.org/officeDocument/2006/relationships/image" Target="../media/image14.jpeg"/><Relationship Id="rId5" Type="http://schemas.openxmlformats.org/officeDocument/2006/relationships/image" Target="../media/image15.jpe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17.png"/><Relationship Id="rId5" Type="http://schemas.openxmlformats.org/officeDocument/2006/relationships/image" Target="../media/image18.jp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3" Type="http://schemas.openxmlformats.org/officeDocument/2006/relationships/image" Target="../media/image19.tif"/><Relationship Id="rId4" Type="http://schemas.openxmlformats.org/officeDocument/2006/relationships/image" Target="../media/image20.tif"/><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9.png"/><Relationship Id="rId1" Type="http://schemas.openxmlformats.org/officeDocument/2006/relationships/slideLayout" Target="../slideLayouts/slideLayout7.xml"/><Relationship Id="rId2" Type="http://schemas.openxmlformats.org/officeDocument/2006/relationships/image" Target="../media/image2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1.jpg"/></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4" Type="http://schemas.microsoft.com/office/2007/relationships/hdphoto" Target="../media/hdphoto1.wdp"/><Relationship Id="rId5" Type="http://schemas.openxmlformats.org/officeDocument/2006/relationships/image" Target="../media/image33.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4" Type="http://schemas.microsoft.com/office/2007/relationships/hdphoto" Target="../media/hdphoto1.wdp"/><Relationship Id="rId5" Type="http://schemas.openxmlformats.org/officeDocument/2006/relationships/image" Target="../media/image33.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3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3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5.gif"/></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37.jpg"/><Relationship Id="rId5" Type="http://schemas.openxmlformats.org/officeDocument/2006/relationships/image" Target="../media/image38.jp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chart" Target="../charts/char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chart" Target="../charts/chart2.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chart" Target="../charts/chart3.xml"/><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30.xml.rels><?xml version="1.0" encoding="UTF-8" standalone="yes"?>
<Relationships xmlns="http://schemas.openxmlformats.org/package/2006/relationships"><Relationship Id="rId3" Type="http://schemas.openxmlformats.org/officeDocument/2006/relationships/image" Target="../media/image40.tiff"/><Relationship Id="rId4" Type="http://schemas.openxmlformats.org/officeDocument/2006/relationships/image" Target="../media/image41.tiff"/><Relationship Id="rId5" Type="http://schemas.openxmlformats.org/officeDocument/2006/relationships/image" Target="../media/image30.pn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31.xml.rels><?xml version="1.0" encoding="UTF-8" standalone="yes"?>
<Relationships xmlns="http://schemas.openxmlformats.org/package/2006/relationships"><Relationship Id="rId3" Type="http://schemas.openxmlformats.org/officeDocument/2006/relationships/chart" Target="../charts/chart4.xml"/><Relationship Id="rId4" Type="http://schemas.openxmlformats.org/officeDocument/2006/relationships/chart" Target="../charts/chart5.xml"/><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chart" Target="../charts/char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4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46.jpeg"/></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4" Type="http://schemas.openxmlformats.org/officeDocument/2006/relationships/image" Target="../media/image48.png"/><Relationship Id="rId5" Type="http://schemas.openxmlformats.org/officeDocument/2006/relationships/image" Target="../media/image49.png"/><Relationship Id="rId1" Type="http://schemas.openxmlformats.org/officeDocument/2006/relationships/slideLayout" Target="../slideLayouts/slideLayout12.xml"/><Relationship Id="rId2" Type="http://schemas.openxmlformats.org/officeDocument/2006/relationships/notesSlide" Target="../notesSlides/notesSlide3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50.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1.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2.png"/><Relationship Id="rId3" Type="http://schemas.openxmlformats.org/officeDocument/2006/relationships/image" Target="../media/image5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4.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56.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57.jpeg"/></Relationships>
</file>

<file path=ppt/slides/_rels/slide51.xml.rels><?xml version="1.0" encoding="UTF-8" standalone="yes"?>
<Relationships xmlns="http://schemas.openxmlformats.org/package/2006/relationships"><Relationship Id="rId3" Type="http://schemas.openxmlformats.org/officeDocument/2006/relationships/image" Target="../media/image58.png"/><Relationship Id="rId4" Type="http://schemas.openxmlformats.org/officeDocument/2006/relationships/image" Target="../media/image59.png"/><Relationship Id="rId5" Type="http://schemas.openxmlformats.org/officeDocument/2006/relationships/image" Target="../media/image60.png"/><Relationship Id="rId1" Type="http://schemas.openxmlformats.org/officeDocument/2006/relationships/slideLayout" Target="../slideLayouts/slideLayout12.xml"/><Relationship Id="rId2" Type="http://schemas.openxmlformats.org/officeDocument/2006/relationships/notesSlide" Target="../notesSlides/notesSlide3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61.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62.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3.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4.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65.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6.jpg"/><Relationship Id="rId3" Type="http://schemas.openxmlformats.org/officeDocument/2006/relationships/image" Target="../media/image65.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7.JPG"/><Relationship Id="rId3" Type="http://schemas.openxmlformats.org/officeDocument/2006/relationships/image" Target="../media/image68.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7.JPG"/><Relationship Id="rId3" Type="http://schemas.openxmlformats.org/officeDocument/2006/relationships/image" Target="../media/image68.jpg"/></Relationships>
</file>

<file path=ppt/slides/_rels/slide64.xml.rels><?xml version="1.0" encoding="UTF-8" standalone="yes"?>
<Relationships xmlns="http://schemas.openxmlformats.org/package/2006/relationships"><Relationship Id="rId3" Type="http://schemas.openxmlformats.org/officeDocument/2006/relationships/image" Target="../media/image69.jpeg"/><Relationship Id="rId4" Type="http://schemas.openxmlformats.org/officeDocument/2006/relationships/image" Target="../media/image70.png"/><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71.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2.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2.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73.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73.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73.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74.PNG"/></Relationships>
</file>

<file path=ppt/slides/_rels/slide72.xml.rels><?xml version="1.0" encoding="UTF-8" standalone="yes"?>
<Relationships xmlns="http://schemas.openxmlformats.org/package/2006/relationships"><Relationship Id="rId3" Type="http://schemas.openxmlformats.org/officeDocument/2006/relationships/image" Target="../media/image75.png"/><Relationship Id="rId4" Type="http://schemas.openxmlformats.org/officeDocument/2006/relationships/image" Target="../media/image76.png"/><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4.jp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9.jpeg"/><Relationship Id="rId3" Type="http://schemas.openxmlformats.org/officeDocument/2006/relationships/chart" Target="../charts/char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7.png"/><Relationship Id="rId3" Type="http://schemas.openxmlformats.org/officeDocument/2006/relationships/image" Target="../media/image69.jpe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8.jpeg"/><Relationship Id="rId3" Type="http://schemas.openxmlformats.org/officeDocument/2006/relationships/image" Target="../media/image69.jpe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8.jpe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8.jpe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42.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7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145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Image result for phage">
            <a:extLst>
              <a:ext uri="{FF2B5EF4-FFF2-40B4-BE49-F238E27FC236}">
                <a16:creationId xmlns:a16="http://schemas.microsoft.com/office/drawing/2014/main" xmlns="" id="{2272B217-6CDE-4EA4-BBC0-930F0751F5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xmlns="" id="{4F09D0C3-51A3-4E1A-AADB-79163798FE2D}"/>
              </a:ext>
            </a:extLst>
          </p:cNvPr>
          <p:cNvSpPr>
            <a:spLocks noGrp="1"/>
          </p:cNvSpPr>
          <p:nvPr>
            <p:ph type="title"/>
          </p:nvPr>
        </p:nvSpPr>
        <p:spPr>
          <a:xfrm>
            <a:off x="628650" y="476886"/>
            <a:ext cx="7886700" cy="1325563"/>
          </a:xfrm>
        </p:spPr>
        <p:txBody>
          <a:bodyPr>
            <a:noAutofit/>
          </a:bodyPr>
          <a:lstStyle/>
          <a:p>
            <a:pPr algn="ctr"/>
            <a:r>
              <a:rPr lang="en-US" sz="6000" b="1" dirty="0">
                <a:solidFill>
                  <a:schemeClr val="bg1"/>
                </a:solidFill>
              </a:rPr>
              <a:t>Characterizing Novel Mycobacteriophages</a:t>
            </a:r>
          </a:p>
        </p:txBody>
      </p:sp>
      <p:sp>
        <p:nvSpPr>
          <p:cNvPr id="3" name="TextBox 2">
            <a:extLst>
              <a:ext uri="{FF2B5EF4-FFF2-40B4-BE49-F238E27FC236}">
                <a16:creationId xmlns:a16="http://schemas.microsoft.com/office/drawing/2014/main" xmlns="" id="{A1B72C63-36DC-4293-A801-C708D6437352}"/>
              </a:ext>
            </a:extLst>
          </p:cNvPr>
          <p:cNvSpPr txBox="1"/>
          <p:nvPr/>
        </p:nvSpPr>
        <p:spPr>
          <a:xfrm>
            <a:off x="3214540" y="1989057"/>
            <a:ext cx="2399631" cy="369332"/>
          </a:xfrm>
          <a:prstGeom prst="rect">
            <a:avLst/>
          </a:prstGeom>
          <a:noFill/>
        </p:spPr>
        <p:txBody>
          <a:bodyPr wrap="none" rtlCol="0">
            <a:spAutoFit/>
          </a:bodyPr>
          <a:lstStyle/>
          <a:p>
            <a:r>
              <a:rPr lang="en-US" dirty="0" err="1">
                <a:solidFill>
                  <a:schemeClr val="bg1"/>
                </a:solidFill>
              </a:rPr>
              <a:t>Arij</a:t>
            </a:r>
            <a:r>
              <a:rPr lang="en-US" dirty="0">
                <a:solidFill>
                  <a:schemeClr val="bg1"/>
                </a:solidFill>
              </a:rPr>
              <a:t> </a:t>
            </a:r>
            <a:r>
              <a:rPr lang="en-US" dirty="0" err="1">
                <a:solidFill>
                  <a:schemeClr val="bg1"/>
                </a:solidFill>
              </a:rPr>
              <a:t>Gabir</a:t>
            </a:r>
            <a:r>
              <a:rPr lang="en-US" dirty="0">
                <a:solidFill>
                  <a:schemeClr val="bg1"/>
                </a:solidFill>
              </a:rPr>
              <a:t> &amp; Scott Ryder</a:t>
            </a:r>
          </a:p>
        </p:txBody>
      </p:sp>
      <p:sp>
        <p:nvSpPr>
          <p:cNvPr id="4" name="TextBox 3">
            <a:extLst>
              <a:ext uri="{FF2B5EF4-FFF2-40B4-BE49-F238E27FC236}">
                <a16:creationId xmlns:a16="http://schemas.microsoft.com/office/drawing/2014/main" xmlns="" id="{886D92FB-6B99-4FA9-9E6B-AFFED7C3EF71}"/>
              </a:ext>
            </a:extLst>
          </p:cNvPr>
          <p:cNvSpPr txBox="1"/>
          <p:nvPr/>
        </p:nvSpPr>
        <p:spPr>
          <a:xfrm>
            <a:off x="39349" y="6381114"/>
            <a:ext cx="4602414" cy="461665"/>
          </a:xfrm>
          <a:prstGeom prst="rect">
            <a:avLst/>
          </a:prstGeom>
          <a:noFill/>
        </p:spPr>
        <p:txBody>
          <a:bodyPr wrap="none" rtlCol="0">
            <a:spAutoFit/>
          </a:bodyPr>
          <a:lstStyle/>
          <a:p>
            <a:r>
              <a:rPr lang="en-US" sz="2400" b="1" dirty="0">
                <a:solidFill>
                  <a:schemeClr val="bg1"/>
                </a:solidFill>
              </a:rPr>
              <a:t>MCDB 1161: Phage Genomics Lab I</a:t>
            </a:r>
          </a:p>
        </p:txBody>
      </p:sp>
    </p:spTree>
    <p:extLst>
      <p:ext uri="{BB962C8B-B14F-4D97-AF65-F5344CB8AC3E}">
        <p14:creationId xmlns:p14="http://schemas.microsoft.com/office/powerpoint/2010/main" val="21769789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xmlns="" id="{A228F910-7A10-294C-A742-7407D99A3517}"/>
              </a:ext>
            </a:extLst>
          </p:cNvPr>
          <p:cNvSpPr txBox="1"/>
          <p:nvPr/>
        </p:nvSpPr>
        <p:spPr>
          <a:xfrm>
            <a:off x="2529068" y="87712"/>
            <a:ext cx="3808071" cy="646331"/>
          </a:xfrm>
          <a:prstGeom prst="rect">
            <a:avLst/>
          </a:prstGeom>
          <a:noFill/>
          <a:ln w="38100">
            <a:solidFill>
              <a:schemeClr val="bg2">
                <a:lumMod val="25000"/>
              </a:schemeClr>
            </a:solidFill>
          </a:ln>
        </p:spPr>
        <p:txBody>
          <a:bodyPr wrap="square" rtlCol="0">
            <a:spAutoFit/>
          </a:bodyPr>
          <a:lstStyle/>
          <a:p>
            <a:pPr algn="ctr"/>
            <a:r>
              <a:rPr lang="en-US" dirty="0"/>
              <a:t>Years when Antibiotics were first introduced to the general population </a:t>
            </a:r>
          </a:p>
        </p:txBody>
      </p:sp>
      <p:sp>
        <p:nvSpPr>
          <p:cNvPr id="8" name="TextBox 7">
            <a:extLst>
              <a:ext uri="{FF2B5EF4-FFF2-40B4-BE49-F238E27FC236}">
                <a16:creationId xmlns:a16="http://schemas.microsoft.com/office/drawing/2014/main" xmlns="" id="{0D3A14E0-EF91-2442-9423-FD4105467AFC}"/>
              </a:ext>
            </a:extLst>
          </p:cNvPr>
          <p:cNvSpPr txBox="1"/>
          <p:nvPr/>
        </p:nvSpPr>
        <p:spPr>
          <a:xfrm>
            <a:off x="2841585" y="6060028"/>
            <a:ext cx="3495554" cy="646331"/>
          </a:xfrm>
          <a:prstGeom prst="rect">
            <a:avLst/>
          </a:prstGeom>
          <a:noFill/>
          <a:ln w="38100">
            <a:solidFill>
              <a:schemeClr val="tx1"/>
            </a:solidFill>
          </a:ln>
        </p:spPr>
        <p:txBody>
          <a:bodyPr wrap="square" rtlCol="0">
            <a:spAutoFit/>
          </a:bodyPr>
          <a:lstStyle/>
          <a:p>
            <a:pPr algn="ctr"/>
            <a:r>
              <a:rPr lang="en-US" dirty="0"/>
              <a:t>Years when Antibiotic Resistance was first identified </a:t>
            </a:r>
          </a:p>
        </p:txBody>
      </p:sp>
      <p:pic>
        <p:nvPicPr>
          <p:cNvPr id="3" name="Picture 2" descr="A screenshot of a cell phone&#10;&#10;Description automatically generated">
            <a:extLst>
              <a:ext uri="{FF2B5EF4-FFF2-40B4-BE49-F238E27FC236}">
                <a16:creationId xmlns:a16="http://schemas.microsoft.com/office/drawing/2014/main" xmlns="" id="{5721755B-5045-0745-ABD6-077DEDC8AAC7}"/>
              </a:ext>
            </a:extLst>
          </p:cNvPr>
          <p:cNvPicPr>
            <a:picLocks noChangeAspect="1"/>
          </p:cNvPicPr>
          <p:nvPr/>
        </p:nvPicPr>
        <p:blipFill rotWithShape="1">
          <a:blip r:embed="rId2"/>
          <a:srcRect l="4138" t="4281" r="2803"/>
          <a:stretch/>
        </p:blipFill>
        <p:spPr>
          <a:xfrm>
            <a:off x="132226" y="797972"/>
            <a:ext cx="9011774" cy="5134198"/>
          </a:xfrm>
          <a:prstGeom prst="rect">
            <a:avLst/>
          </a:prstGeom>
        </p:spPr>
      </p:pic>
    </p:spTree>
    <p:extLst>
      <p:ext uri="{BB962C8B-B14F-4D97-AF65-F5344CB8AC3E}">
        <p14:creationId xmlns:p14="http://schemas.microsoft.com/office/powerpoint/2010/main" val="795069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2022DFF4-D0F9-1F43-8B2D-91C762316661}"/>
              </a:ext>
            </a:extLst>
          </p:cNvPr>
          <p:cNvPicPr>
            <a:picLocks noChangeAspect="1"/>
          </p:cNvPicPr>
          <p:nvPr/>
        </p:nvPicPr>
        <p:blipFill rotWithShape="1">
          <a:blip r:embed="rId2"/>
          <a:srcRect l="10490" r="2634"/>
          <a:stretch/>
        </p:blipFill>
        <p:spPr>
          <a:xfrm>
            <a:off x="2673030" y="1566942"/>
            <a:ext cx="4465740" cy="3377341"/>
          </a:xfrm>
          <a:prstGeom prst="rect">
            <a:avLst/>
          </a:prstGeom>
        </p:spPr>
      </p:pic>
      <p:pic>
        <p:nvPicPr>
          <p:cNvPr id="5" name="Picture 4">
            <a:extLst>
              <a:ext uri="{FF2B5EF4-FFF2-40B4-BE49-F238E27FC236}">
                <a16:creationId xmlns:a16="http://schemas.microsoft.com/office/drawing/2014/main" xmlns="" id="{DD19CAC7-68B5-1643-9595-303DC520F444}"/>
              </a:ext>
            </a:extLst>
          </p:cNvPr>
          <p:cNvPicPr>
            <a:picLocks noChangeAspect="1"/>
          </p:cNvPicPr>
          <p:nvPr/>
        </p:nvPicPr>
        <p:blipFill>
          <a:blip r:embed="rId3"/>
          <a:stretch>
            <a:fillRect/>
          </a:stretch>
        </p:blipFill>
        <p:spPr>
          <a:xfrm>
            <a:off x="429347" y="4716308"/>
            <a:ext cx="1791542" cy="1919509"/>
          </a:xfrm>
          <a:prstGeom prst="rect">
            <a:avLst/>
          </a:prstGeom>
        </p:spPr>
      </p:pic>
      <p:pic>
        <p:nvPicPr>
          <p:cNvPr id="6" name="Picture 5">
            <a:extLst>
              <a:ext uri="{FF2B5EF4-FFF2-40B4-BE49-F238E27FC236}">
                <a16:creationId xmlns:a16="http://schemas.microsoft.com/office/drawing/2014/main" xmlns="" id="{45354002-D294-B24D-AF42-3F225ADFEEF3}"/>
              </a:ext>
            </a:extLst>
          </p:cNvPr>
          <p:cNvPicPr>
            <a:picLocks noChangeAspect="1"/>
          </p:cNvPicPr>
          <p:nvPr/>
        </p:nvPicPr>
        <p:blipFill>
          <a:blip r:embed="rId4"/>
          <a:stretch>
            <a:fillRect/>
          </a:stretch>
        </p:blipFill>
        <p:spPr>
          <a:xfrm>
            <a:off x="429347" y="2351807"/>
            <a:ext cx="1791542" cy="2154386"/>
          </a:xfrm>
          <a:prstGeom prst="rect">
            <a:avLst/>
          </a:prstGeom>
        </p:spPr>
      </p:pic>
      <p:pic>
        <p:nvPicPr>
          <p:cNvPr id="7" name="Picture 6">
            <a:extLst>
              <a:ext uri="{FF2B5EF4-FFF2-40B4-BE49-F238E27FC236}">
                <a16:creationId xmlns:a16="http://schemas.microsoft.com/office/drawing/2014/main" xmlns="" id="{9F075209-8229-7442-A9E2-DB67D0E20F73}"/>
              </a:ext>
            </a:extLst>
          </p:cNvPr>
          <p:cNvPicPr>
            <a:picLocks noChangeAspect="1"/>
          </p:cNvPicPr>
          <p:nvPr/>
        </p:nvPicPr>
        <p:blipFill>
          <a:blip r:embed="rId5"/>
          <a:stretch>
            <a:fillRect/>
          </a:stretch>
        </p:blipFill>
        <p:spPr>
          <a:xfrm rot="10800000">
            <a:off x="3068518" y="5035533"/>
            <a:ext cx="1676229" cy="1600280"/>
          </a:xfrm>
          <a:prstGeom prst="rect">
            <a:avLst/>
          </a:prstGeom>
        </p:spPr>
      </p:pic>
      <p:pic>
        <p:nvPicPr>
          <p:cNvPr id="8" name="Picture 7">
            <a:extLst>
              <a:ext uri="{FF2B5EF4-FFF2-40B4-BE49-F238E27FC236}">
                <a16:creationId xmlns:a16="http://schemas.microsoft.com/office/drawing/2014/main" xmlns="" id="{53C7B91A-8A7F-3F47-8F22-BF5E4092599C}"/>
              </a:ext>
            </a:extLst>
          </p:cNvPr>
          <p:cNvPicPr>
            <a:picLocks noChangeAspect="1"/>
          </p:cNvPicPr>
          <p:nvPr/>
        </p:nvPicPr>
        <p:blipFill>
          <a:blip r:embed="rId6"/>
          <a:stretch>
            <a:fillRect/>
          </a:stretch>
        </p:blipFill>
        <p:spPr>
          <a:xfrm rot="10800000">
            <a:off x="447852" y="275330"/>
            <a:ext cx="1891277" cy="1784963"/>
          </a:xfrm>
          <a:prstGeom prst="rect">
            <a:avLst/>
          </a:prstGeom>
        </p:spPr>
      </p:pic>
      <p:pic>
        <p:nvPicPr>
          <p:cNvPr id="9" name="Picture 8">
            <a:extLst>
              <a:ext uri="{FF2B5EF4-FFF2-40B4-BE49-F238E27FC236}">
                <a16:creationId xmlns:a16="http://schemas.microsoft.com/office/drawing/2014/main" xmlns="" id="{07CA5936-0114-224B-9E68-E39EB4CFC027}"/>
              </a:ext>
            </a:extLst>
          </p:cNvPr>
          <p:cNvPicPr>
            <a:picLocks noChangeAspect="1"/>
          </p:cNvPicPr>
          <p:nvPr/>
        </p:nvPicPr>
        <p:blipFill>
          <a:blip r:embed="rId7"/>
          <a:stretch>
            <a:fillRect/>
          </a:stretch>
        </p:blipFill>
        <p:spPr>
          <a:xfrm rot="5400000">
            <a:off x="7002198" y="449645"/>
            <a:ext cx="2069768" cy="1403612"/>
          </a:xfrm>
          <a:prstGeom prst="rect">
            <a:avLst/>
          </a:prstGeom>
        </p:spPr>
      </p:pic>
      <p:pic>
        <p:nvPicPr>
          <p:cNvPr id="10" name="Picture 9">
            <a:extLst>
              <a:ext uri="{FF2B5EF4-FFF2-40B4-BE49-F238E27FC236}">
                <a16:creationId xmlns:a16="http://schemas.microsoft.com/office/drawing/2014/main" xmlns="" id="{6FC95000-083A-0446-882B-29ECBEB0327A}"/>
              </a:ext>
            </a:extLst>
          </p:cNvPr>
          <p:cNvPicPr>
            <a:picLocks noChangeAspect="1"/>
          </p:cNvPicPr>
          <p:nvPr/>
        </p:nvPicPr>
        <p:blipFill>
          <a:blip r:embed="rId8"/>
          <a:stretch>
            <a:fillRect/>
          </a:stretch>
        </p:blipFill>
        <p:spPr>
          <a:xfrm>
            <a:off x="7256232" y="4689950"/>
            <a:ext cx="1698417" cy="1945867"/>
          </a:xfrm>
          <a:prstGeom prst="rect">
            <a:avLst/>
          </a:prstGeom>
        </p:spPr>
      </p:pic>
      <p:pic>
        <p:nvPicPr>
          <p:cNvPr id="11" name="Picture 10">
            <a:extLst>
              <a:ext uri="{FF2B5EF4-FFF2-40B4-BE49-F238E27FC236}">
                <a16:creationId xmlns:a16="http://schemas.microsoft.com/office/drawing/2014/main" xmlns="" id="{E6134B6B-F0CC-CF41-82AA-93700F6CEC10}"/>
              </a:ext>
            </a:extLst>
          </p:cNvPr>
          <p:cNvPicPr>
            <a:picLocks noChangeAspect="1"/>
          </p:cNvPicPr>
          <p:nvPr/>
        </p:nvPicPr>
        <p:blipFill>
          <a:blip r:embed="rId9"/>
          <a:stretch>
            <a:fillRect/>
          </a:stretch>
        </p:blipFill>
        <p:spPr>
          <a:xfrm rot="10800000">
            <a:off x="7232852" y="2542959"/>
            <a:ext cx="1722533" cy="1875784"/>
          </a:xfrm>
          <a:prstGeom prst="rect">
            <a:avLst/>
          </a:prstGeom>
        </p:spPr>
      </p:pic>
      <p:pic>
        <p:nvPicPr>
          <p:cNvPr id="12" name="Picture 11">
            <a:extLst>
              <a:ext uri="{FF2B5EF4-FFF2-40B4-BE49-F238E27FC236}">
                <a16:creationId xmlns:a16="http://schemas.microsoft.com/office/drawing/2014/main" xmlns="" id="{C9871071-312E-EB47-81CC-75F684D869D4}"/>
              </a:ext>
            </a:extLst>
          </p:cNvPr>
          <p:cNvPicPr>
            <a:picLocks noChangeAspect="1"/>
          </p:cNvPicPr>
          <p:nvPr/>
        </p:nvPicPr>
        <p:blipFill>
          <a:blip r:embed="rId10"/>
          <a:stretch>
            <a:fillRect/>
          </a:stretch>
        </p:blipFill>
        <p:spPr>
          <a:xfrm>
            <a:off x="4932054" y="5035534"/>
            <a:ext cx="1676230" cy="1600280"/>
          </a:xfrm>
          <a:prstGeom prst="rect">
            <a:avLst/>
          </a:prstGeom>
        </p:spPr>
      </p:pic>
      <p:sp>
        <p:nvSpPr>
          <p:cNvPr id="13" name="TextBox 12">
            <a:extLst>
              <a:ext uri="{FF2B5EF4-FFF2-40B4-BE49-F238E27FC236}">
                <a16:creationId xmlns:a16="http://schemas.microsoft.com/office/drawing/2014/main" xmlns="" id="{17E72E38-C0D8-7E49-8EE5-69EA64CD4A88}"/>
              </a:ext>
            </a:extLst>
          </p:cNvPr>
          <p:cNvSpPr txBox="1"/>
          <p:nvPr/>
        </p:nvSpPr>
        <p:spPr>
          <a:xfrm>
            <a:off x="2653616" y="90698"/>
            <a:ext cx="4465740" cy="954107"/>
          </a:xfrm>
          <a:prstGeom prst="rect">
            <a:avLst/>
          </a:prstGeom>
          <a:noFill/>
          <a:ln w="19050">
            <a:solidFill>
              <a:schemeClr val="bg2">
                <a:lumMod val="25000"/>
              </a:schemeClr>
            </a:solidFill>
          </a:ln>
        </p:spPr>
        <p:txBody>
          <a:bodyPr wrap="square" rtlCol="0">
            <a:spAutoFit/>
          </a:bodyPr>
          <a:lstStyle/>
          <a:p>
            <a:pPr algn="ctr"/>
            <a:r>
              <a:rPr lang="en-US" sz="2800" dirty="0"/>
              <a:t>Bacteriophages are Viruses that Infect Bacteria</a:t>
            </a:r>
          </a:p>
        </p:txBody>
      </p:sp>
    </p:spTree>
    <p:extLst>
      <p:ext uri="{BB962C8B-B14F-4D97-AF65-F5344CB8AC3E}">
        <p14:creationId xmlns:p14="http://schemas.microsoft.com/office/powerpoint/2010/main" val="2555704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indoor&#10;&#10;Description automatically generated">
            <a:extLst>
              <a:ext uri="{FF2B5EF4-FFF2-40B4-BE49-F238E27FC236}">
                <a16:creationId xmlns:a16="http://schemas.microsoft.com/office/drawing/2014/main" xmlns="" id="{A47404C4-38EF-2B4E-ACC8-ED9AFE835573}"/>
              </a:ext>
            </a:extLst>
          </p:cNvPr>
          <p:cNvPicPr>
            <a:picLocks noChangeAspect="1"/>
          </p:cNvPicPr>
          <p:nvPr/>
        </p:nvPicPr>
        <p:blipFill>
          <a:blip r:embed="rId2"/>
          <a:stretch>
            <a:fillRect/>
          </a:stretch>
        </p:blipFill>
        <p:spPr>
          <a:xfrm>
            <a:off x="715366" y="2361507"/>
            <a:ext cx="8245754" cy="4496493"/>
          </a:xfrm>
          <a:prstGeom prst="rect">
            <a:avLst/>
          </a:prstGeom>
        </p:spPr>
      </p:pic>
      <p:sp>
        <p:nvSpPr>
          <p:cNvPr id="5" name="TextBox 4">
            <a:extLst>
              <a:ext uri="{FF2B5EF4-FFF2-40B4-BE49-F238E27FC236}">
                <a16:creationId xmlns:a16="http://schemas.microsoft.com/office/drawing/2014/main" xmlns="" id="{A2F0F552-577F-1D42-B19B-DCB73CF8F738}"/>
              </a:ext>
            </a:extLst>
          </p:cNvPr>
          <p:cNvSpPr txBox="1"/>
          <p:nvPr/>
        </p:nvSpPr>
        <p:spPr>
          <a:xfrm>
            <a:off x="1593288" y="972502"/>
            <a:ext cx="1949731" cy="646331"/>
          </a:xfrm>
          <a:prstGeom prst="rect">
            <a:avLst/>
          </a:prstGeom>
          <a:noFill/>
          <a:ln>
            <a:solidFill>
              <a:srgbClr val="C00000"/>
            </a:solidFill>
          </a:ln>
        </p:spPr>
        <p:txBody>
          <a:bodyPr wrap="square" rtlCol="0">
            <a:spAutoFit/>
          </a:bodyPr>
          <a:lstStyle/>
          <a:p>
            <a:pPr algn="ctr"/>
            <a:r>
              <a:rPr lang="en-US" dirty="0"/>
              <a:t>Lytic </a:t>
            </a:r>
          </a:p>
          <a:p>
            <a:pPr algn="ctr"/>
            <a:r>
              <a:rPr lang="en-US" dirty="0"/>
              <a:t>Phage</a:t>
            </a:r>
          </a:p>
        </p:txBody>
      </p:sp>
      <p:sp>
        <p:nvSpPr>
          <p:cNvPr id="6" name="TextBox 5">
            <a:extLst>
              <a:ext uri="{FF2B5EF4-FFF2-40B4-BE49-F238E27FC236}">
                <a16:creationId xmlns:a16="http://schemas.microsoft.com/office/drawing/2014/main" xmlns="" id="{FDF59F5B-4800-7747-94C9-A837E4C87773}"/>
              </a:ext>
            </a:extLst>
          </p:cNvPr>
          <p:cNvSpPr txBox="1"/>
          <p:nvPr/>
        </p:nvSpPr>
        <p:spPr>
          <a:xfrm>
            <a:off x="5600983" y="939590"/>
            <a:ext cx="1862807" cy="646331"/>
          </a:xfrm>
          <a:prstGeom prst="rect">
            <a:avLst/>
          </a:prstGeom>
          <a:noFill/>
          <a:ln>
            <a:solidFill>
              <a:srgbClr val="002060"/>
            </a:solidFill>
          </a:ln>
        </p:spPr>
        <p:txBody>
          <a:bodyPr wrap="square" rtlCol="0">
            <a:spAutoFit/>
          </a:bodyPr>
          <a:lstStyle/>
          <a:p>
            <a:pPr algn="ctr"/>
            <a:r>
              <a:rPr lang="en-US" dirty="0"/>
              <a:t>Temperate </a:t>
            </a:r>
          </a:p>
          <a:p>
            <a:pPr algn="ctr"/>
            <a:r>
              <a:rPr lang="en-US" dirty="0"/>
              <a:t>Phage</a:t>
            </a:r>
          </a:p>
        </p:txBody>
      </p:sp>
      <p:sp>
        <p:nvSpPr>
          <p:cNvPr id="3" name="TextBox 2">
            <a:extLst>
              <a:ext uri="{FF2B5EF4-FFF2-40B4-BE49-F238E27FC236}">
                <a16:creationId xmlns:a16="http://schemas.microsoft.com/office/drawing/2014/main" xmlns="" id="{7CE53404-59D1-944C-9998-74F621206BEF}"/>
              </a:ext>
            </a:extLst>
          </p:cNvPr>
          <p:cNvSpPr txBox="1"/>
          <p:nvPr/>
        </p:nvSpPr>
        <p:spPr>
          <a:xfrm>
            <a:off x="3275634" y="125731"/>
            <a:ext cx="2473655" cy="646331"/>
          </a:xfrm>
          <a:prstGeom prst="rect">
            <a:avLst/>
          </a:prstGeom>
          <a:noFill/>
          <a:ln w="28575">
            <a:solidFill>
              <a:schemeClr val="bg2">
                <a:lumMod val="25000"/>
              </a:schemeClr>
            </a:solidFill>
          </a:ln>
        </p:spPr>
        <p:txBody>
          <a:bodyPr wrap="square" rtlCol="0">
            <a:spAutoFit/>
          </a:bodyPr>
          <a:lstStyle/>
          <a:p>
            <a:pPr algn="ctr"/>
            <a:r>
              <a:rPr lang="en-US" dirty="0"/>
              <a:t>2 types of Bacteriophages:</a:t>
            </a:r>
          </a:p>
        </p:txBody>
      </p:sp>
      <p:cxnSp>
        <p:nvCxnSpPr>
          <p:cNvPr id="8" name="Elbow Connector 7">
            <a:extLst>
              <a:ext uri="{FF2B5EF4-FFF2-40B4-BE49-F238E27FC236}">
                <a16:creationId xmlns:a16="http://schemas.microsoft.com/office/drawing/2014/main" xmlns="" id="{B9DCFDEB-206D-304C-9BAF-047E9E55EE41}"/>
              </a:ext>
            </a:extLst>
          </p:cNvPr>
          <p:cNvCxnSpPr>
            <a:cxnSpLocks/>
            <a:stCxn id="3" idx="3"/>
            <a:endCxn id="6" idx="0"/>
          </p:cNvCxnSpPr>
          <p:nvPr/>
        </p:nvCxnSpPr>
        <p:spPr>
          <a:xfrm>
            <a:off x="5749289" y="448897"/>
            <a:ext cx="783098" cy="490693"/>
          </a:xfrm>
          <a:prstGeom prst="bentConnector2">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10" name="Elbow Connector 9">
            <a:extLst>
              <a:ext uri="{FF2B5EF4-FFF2-40B4-BE49-F238E27FC236}">
                <a16:creationId xmlns:a16="http://schemas.microsoft.com/office/drawing/2014/main" xmlns="" id="{01FE7BA1-5A13-944B-B055-2D641A8D605B}"/>
              </a:ext>
            </a:extLst>
          </p:cNvPr>
          <p:cNvCxnSpPr>
            <a:cxnSpLocks/>
            <a:endCxn id="5" idx="0"/>
          </p:cNvCxnSpPr>
          <p:nvPr/>
        </p:nvCxnSpPr>
        <p:spPr>
          <a:xfrm rot="5400000">
            <a:off x="2503933" y="189954"/>
            <a:ext cx="846769" cy="718326"/>
          </a:xfrm>
          <a:prstGeom prst="bentConnector3">
            <a:avLst>
              <a:gd name="adj1" fmla="val 50000"/>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xmlns="" id="{E07DE182-8DBE-FA4F-BA2C-0ABE88ED3C4A}"/>
              </a:ext>
            </a:extLst>
          </p:cNvPr>
          <p:cNvCxnSpPr>
            <a:cxnSpLocks/>
          </p:cNvCxnSpPr>
          <p:nvPr/>
        </p:nvCxnSpPr>
        <p:spPr>
          <a:xfrm>
            <a:off x="2568153" y="1714500"/>
            <a:ext cx="0" cy="75438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xmlns="" id="{8250EB94-7B99-2147-B329-7752A6920481}"/>
              </a:ext>
            </a:extLst>
          </p:cNvPr>
          <p:cNvCxnSpPr>
            <a:cxnSpLocks/>
          </p:cNvCxnSpPr>
          <p:nvPr/>
        </p:nvCxnSpPr>
        <p:spPr>
          <a:xfrm>
            <a:off x="6532386" y="1714500"/>
            <a:ext cx="0" cy="857250"/>
          </a:xfrm>
          <a:prstGeom prst="straightConnector1">
            <a:avLst/>
          </a:prstGeom>
          <a:ln w="190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07589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B91AFF-1E9D-469D-9D3A-00E9C19BFECC}"/>
              </a:ext>
            </a:extLst>
          </p:cNvPr>
          <p:cNvSpPr>
            <a:spLocks noGrp="1"/>
          </p:cNvSpPr>
          <p:nvPr>
            <p:ph type="title"/>
          </p:nvPr>
        </p:nvSpPr>
        <p:spPr/>
        <p:txBody>
          <a:bodyPr/>
          <a:lstStyle/>
          <a:p>
            <a:r>
              <a:rPr lang="en-US" dirty="0"/>
              <a:t>We Isolated a Bacteriophage from a Soil Sample</a:t>
            </a:r>
          </a:p>
        </p:txBody>
      </p:sp>
      <p:pic>
        <p:nvPicPr>
          <p:cNvPr id="4" name="Content Placeholder 3">
            <a:extLst>
              <a:ext uri="{FF2B5EF4-FFF2-40B4-BE49-F238E27FC236}">
                <a16:creationId xmlns:a16="http://schemas.microsoft.com/office/drawing/2014/main" xmlns="" id="{31813FB0-F27F-8946-AEF6-1F8CB2FB6513}"/>
              </a:ext>
            </a:extLst>
          </p:cNvPr>
          <p:cNvPicPr>
            <a:picLocks noGrp="1" noChangeAspect="1"/>
          </p:cNvPicPr>
          <p:nvPr>
            <p:ph idx="1"/>
          </p:nvPr>
        </p:nvPicPr>
        <p:blipFill>
          <a:blip r:embed="rId3"/>
          <a:stretch>
            <a:fillRect/>
          </a:stretch>
        </p:blipFill>
        <p:spPr>
          <a:xfrm>
            <a:off x="360193" y="1690689"/>
            <a:ext cx="2144795" cy="2693621"/>
          </a:xfrm>
          <a:prstGeom prst="rect">
            <a:avLst/>
          </a:prstGeom>
        </p:spPr>
      </p:pic>
      <p:pic>
        <p:nvPicPr>
          <p:cNvPr id="1030" name="Picture 6" descr="Related image">
            <a:extLst>
              <a:ext uri="{FF2B5EF4-FFF2-40B4-BE49-F238E27FC236}">
                <a16:creationId xmlns:a16="http://schemas.microsoft.com/office/drawing/2014/main" xmlns="" id="{C0407346-6622-4CD5-B038-863A3EB1AC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4341" y="1027907"/>
            <a:ext cx="4826357" cy="3209193"/>
          </a:xfrm>
          <a:prstGeom prst="rect">
            <a:avLst/>
          </a:prstGeom>
          <a:noFill/>
          <a:extLst>
            <a:ext uri="{909E8E84-426E-40dd-AFC4-6F175D3DCCD1}">
              <a14:hiddenFill xmlns:a14="http://schemas.microsoft.com/office/drawing/2010/main">
                <a:solidFill>
                  <a:srgbClr val="FFFFFF"/>
                </a:solidFill>
              </a14:hiddenFill>
            </a:ext>
          </a:extLst>
        </p:spPr>
      </p:pic>
      <p:pic>
        <p:nvPicPr>
          <p:cNvPr id="6" name="Content Placeholder 4">
            <a:extLst>
              <a:ext uri="{FF2B5EF4-FFF2-40B4-BE49-F238E27FC236}">
                <a16:creationId xmlns:a16="http://schemas.microsoft.com/office/drawing/2014/main" xmlns="" id="{753E7B0C-8C65-4E22-86F5-944804D845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6480746" y="4601159"/>
            <a:ext cx="2525659" cy="1894245"/>
          </a:xfrm>
          <a:prstGeom prst="rect">
            <a:avLst/>
          </a:prstGeom>
        </p:spPr>
      </p:pic>
      <p:sp>
        <p:nvSpPr>
          <p:cNvPr id="3" name="Rectangle 2">
            <a:extLst>
              <a:ext uri="{FF2B5EF4-FFF2-40B4-BE49-F238E27FC236}">
                <a16:creationId xmlns:a16="http://schemas.microsoft.com/office/drawing/2014/main" xmlns="" id="{F12207CF-900B-4464-B0D8-5DFA4BBAA493}"/>
              </a:ext>
            </a:extLst>
          </p:cNvPr>
          <p:cNvSpPr/>
          <p:nvPr/>
        </p:nvSpPr>
        <p:spPr>
          <a:xfrm>
            <a:off x="360193" y="4570100"/>
            <a:ext cx="6365922" cy="1477328"/>
          </a:xfrm>
          <a:prstGeom prst="rect">
            <a:avLst/>
          </a:prstGeom>
        </p:spPr>
        <p:txBody>
          <a:bodyPr wrap="square">
            <a:spAutoFit/>
          </a:bodyPr>
          <a:lstStyle/>
          <a:p>
            <a:pPr marL="285750" indent="-285750">
              <a:buFont typeface="Arial" panose="020B0604020202020204" pitchFamily="34" charset="0"/>
              <a:buChar char="•"/>
            </a:pPr>
            <a:r>
              <a:rPr lang="en-US" dirty="0"/>
              <a:t>Phage are the most abundant entities on earth</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Bacteriophage isolated using </a:t>
            </a:r>
            <a:r>
              <a:rPr lang="en-US" i="1" dirty="0"/>
              <a:t>Mycobacterium smegmatis </a:t>
            </a:r>
            <a:r>
              <a:rPr lang="en-US" dirty="0"/>
              <a:t>(</a:t>
            </a:r>
            <a:r>
              <a:rPr lang="en-US" i="1" dirty="0"/>
              <a:t>M. </a:t>
            </a:r>
            <a:r>
              <a:rPr lang="en-US" i="1" dirty="0" err="1"/>
              <a:t>smeg</a:t>
            </a:r>
            <a:r>
              <a:rPr lang="en-US" dirty="0"/>
              <a:t>)</a:t>
            </a:r>
          </a:p>
          <a:p>
            <a:endParaRPr lang="en-US" dirty="0"/>
          </a:p>
        </p:txBody>
      </p:sp>
    </p:spTree>
    <p:extLst>
      <p:ext uri="{BB962C8B-B14F-4D97-AF65-F5344CB8AC3E}">
        <p14:creationId xmlns:p14="http://schemas.microsoft.com/office/powerpoint/2010/main" val="344497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E39DA2-104E-4496-BBCB-2811567F9053}"/>
              </a:ext>
            </a:extLst>
          </p:cNvPr>
          <p:cNvSpPr>
            <a:spLocks noGrp="1"/>
          </p:cNvSpPr>
          <p:nvPr>
            <p:ph type="title"/>
          </p:nvPr>
        </p:nvSpPr>
        <p:spPr>
          <a:xfrm>
            <a:off x="483577" y="0"/>
            <a:ext cx="8343900" cy="1325563"/>
          </a:xfrm>
        </p:spPr>
        <p:txBody>
          <a:bodyPr/>
          <a:lstStyle/>
          <a:p>
            <a:pPr algn="ctr"/>
            <a:r>
              <a:rPr lang="en-US" dirty="0"/>
              <a:t>Lytic and Lysogenic Plaque Morphology of Phage</a:t>
            </a:r>
          </a:p>
        </p:txBody>
      </p:sp>
      <p:pic>
        <p:nvPicPr>
          <p:cNvPr id="1026" name="Picture 2" descr="https://lh6.googleusercontent.com/0W_B7F-zJCcF08ETD2mAzmYcp4K2ILO0rLm6hIpByXaGdGodbzTxn_cu1CFJ5lYxey9wGdWJdlQY1iEBVHGxxkW_JWB6GEvDiS9hkkuQTvXUFv1TXmmy8N11Qa-aR4P_77_gI70h2nc">
            <a:extLst>
              <a:ext uri="{FF2B5EF4-FFF2-40B4-BE49-F238E27FC236}">
                <a16:creationId xmlns:a16="http://schemas.microsoft.com/office/drawing/2014/main" xmlns="" id="{D82144A7-DD23-4BDB-AE9C-04BB5AAE39E7}"/>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831372" y="1759845"/>
            <a:ext cx="2892734" cy="288007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xmlns="" id="{1340F319-00AC-41E8-B638-22CE8FD226A6}"/>
              </a:ext>
            </a:extLst>
          </p:cNvPr>
          <p:cNvSpPr txBox="1"/>
          <p:nvPr/>
        </p:nvSpPr>
        <p:spPr>
          <a:xfrm>
            <a:off x="4831372" y="1373999"/>
            <a:ext cx="3376247" cy="461665"/>
          </a:xfrm>
          <a:prstGeom prst="rect">
            <a:avLst/>
          </a:prstGeom>
          <a:noFill/>
        </p:spPr>
        <p:txBody>
          <a:bodyPr wrap="square" rtlCol="0">
            <a:spAutoFit/>
          </a:bodyPr>
          <a:lstStyle/>
          <a:p>
            <a:r>
              <a:rPr lang="en-US" sz="2400" dirty="0" err="1"/>
              <a:t>Moondog</a:t>
            </a:r>
            <a:r>
              <a:rPr lang="en-US" sz="2400" dirty="0"/>
              <a:t> (Temperate)</a:t>
            </a:r>
          </a:p>
        </p:txBody>
      </p:sp>
      <p:pic>
        <p:nvPicPr>
          <p:cNvPr id="3074" name="Picture 2" descr="https://phagesdb.org/media/plaquePics/AltPhacts_Plaque.png">
            <a:extLst>
              <a:ext uri="{FF2B5EF4-FFF2-40B4-BE49-F238E27FC236}">
                <a16:creationId xmlns:a16="http://schemas.microsoft.com/office/drawing/2014/main" xmlns="" id="{0CC02437-4FE6-4AA5-B138-32D726D717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8590" y="1759845"/>
            <a:ext cx="2887425" cy="288007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xmlns="" id="{430984DB-5B16-4E3D-9E0D-3165C8CBD337}"/>
              </a:ext>
            </a:extLst>
          </p:cNvPr>
          <p:cNvSpPr txBox="1"/>
          <p:nvPr/>
        </p:nvSpPr>
        <p:spPr>
          <a:xfrm>
            <a:off x="1177356" y="1325563"/>
            <a:ext cx="2189895" cy="461665"/>
          </a:xfrm>
          <a:prstGeom prst="rect">
            <a:avLst/>
          </a:prstGeom>
          <a:noFill/>
        </p:spPr>
        <p:txBody>
          <a:bodyPr wrap="none" rtlCol="0">
            <a:spAutoFit/>
          </a:bodyPr>
          <a:lstStyle/>
          <a:p>
            <a:r>
              <a:rPr lang="en-US" sz="2400" dirty="0" err="1"/>
              <a:t>Altphacts</a:t>
            </a:r>
            <a:r>
              <a:rPr lang="en-US" sz="2400" dirty="0"/>
              <a:t> (lytic)</a:t>
            </a:r>
          </a:p>
        </p:txBody>
      </p:sp>
      <p:pic>
        <p:nvPicPr>
          <p:cNvPr id="7" name="Picture 6">
            <a:extLst>
              <a:ext uri="{FF2B5EF4-FFF2-40B4-BE49-F238E27FC236}">
                <a16:creationId xmlns:a16="http://schemas.microsoft.com/office/drawing/2014/main" xmlns="" id="{D84A442E-CA34-457B-BCF4-7C151929F7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639924"/>
            <a:ext cx="9144000" cy="2218076"/>
          </a:xfrm>
          <a:prstGeom prst="rect">
            <a:avLst/>
          </a:prstGeom>
        </p:spPr>
      </p:pic>
    </p:spTree>
    <p:extLst>
      <p:ext uri="{BB962C8B-B14F-4D97-AF65-F5344CB8AC3E}">
        <p14:creationId xmlns:p14="http://schemas.microsoft.com/office/powerpoint/2010/main" val="31285176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7125D0-CC96-43B4-9B7B-9B7F0D951BEE}"/>
              </a:ext>
            </a:extLst>
          </p:cNvPr>
          <p:cNvSpPr>
            <a:spLocks noGrp="1"/>
          </p:cNvSpPr>
          <p:nvPr>
            <p:ph type="title"/>
          </p:nvPr>
        </p:nvSpPr>
        <p:spPr>
          <a:xfrm>
            <a:off x="628650" y="1"/>
            <a:ext cx="7886700" cy="1266092"/>
          </a:xfrm>
        </p:spPr>
        <p:txBody>
          <a:bodyPr>
            <a:noAutofit/>
          </a:bodyPr>
          <a:lstStyle/>
          <a:p>
            <a:pPr algn="ctr"/>
            <a:r>
              <a:rPr lang="en-US" sz="4800" dirty="0"/>
              <a:t>Morphotypes of Phage</a:t>
            </a:r>
          </a:p>
        </p:txBody>
      </p:sp>
      <p:sp>
        <p:nvSpPr>
          <p:cNvPr id="10" name="TextBox 9">
            <a:extLst>
              <a:ext uri="{FF2B5EF4-FFF2-40B4-BE49-F238E27FC236}">
                <a16:creationId xmlns:a16="http://schemas.microsoft.com/office/drawing/2014/main" xmlns="" id="{1C07BDDC-DC3E-4525-84FB-95E466648480}"/>
              </a:ext>
            </a:extLst>
          </p:cNvPr>
          <p:cNvSpPr txBox="1"/>
          <p:nvPr/>
        </p:nvSpPr>
        <p:spPr>
          <a:xfrm>
            <a:off x="1146898" y="1266093"/>
            <a:ext cx="2444260" cy="584775"/>
          </a:xfrm>
          <a:prstGeom prst="rect">
            <a:avLst/>
          </a:prstGeom>
          <a:noFill/>
        </p:spPr>
        <p:txBody>
          <a:bodyPr wrap="square" rtlCol="0">
            <a:spAutoFit/>
          </a:bodyPr>
          <a:lstStyle/>
          <a:p>
            <a:r>
              <a:rPr lang="en-US" sz="3200" dirty="0" err="1"/>
              <a:t>Siphoviridae</a:t>
            </a:r>
            <a:endParaRPr lang="en-US" sz="3200" dirty="0"/>
          </a:p>
        </p:txBody>
      </p:sp>
      <p:sp>
        <p:nvSpPr>
          <p:cNvPr id="3" name="TextBox 2">
            <a:extLst>
              <a:ext uri="{FF2B5EF4-FFF2-40B4-BE49-F238E27FC236}">
                <a16:creationId xmlns:a16="http://schemas.microsoft.com/office/drawing/2014/main" xmlns="" id="{F1B00D18-8DD9-40E7-A7B8-A5A532A13166}"/>
              </a:ext>
            </a:extLst>
          </p:cNvPr>
          <p:cNvSpPr txBox="1"/>
          <p:nvPr/>
        </p:nvSpPr>
        <p:spPr>
          <a:xfrm>
            <a:off x="5679835" y="1283677"/>
            <a:ext cx="2123466" cy="584775"/>
          </a:xfrm>
          <a:prstGeom prst="rect">
            <a:avLst/>
          </a:prstGeom>
          <a:noFill/>
        </p:spPr>
        <p:txBody>
          <a:bodyPr wrap="none" rtlCol="0">
            <a:spAutoFit/>
          </a:bodyPr>
          <a:lstStyle/>
          <a:p>
            <a:r>
              <a:rPr lang="en-US" sz="3200" dirty="0" err="1"/>
              <a:t>Myoviridae</a:t>
            </a:r>
            <a:endParaRPr lang="en-US" sz="3200" dirty="0"/>
          </a:p>
        </p:txBody>
      </p:sp>
      <p:pic>
        <p:nvPicPr>
          <p:cNvPr id="5" name="Picture 4">
            <a:extLst>
              <a:ext uri="{FF2B5EF4-FFF2-40B4-BE49-F238E27FC236}">
                <a16:creationId xmlns:a16="http://schemas.microsoft.com/office/drawing/2014/main" xmlns="" id="{87A6754B-2277-4156-B7D3-6DF38CA2F5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8175" y="1850868"/>
            <a:ext cx="3927924" cy="4874291"/>
          </a:xfrm>
          <a:prstGeom prst="rect">
            <a:avLst/>
          </a:prstGeom>
        </p:spPr>
      </p:pic>
      <p:pic>
        <p:nvPicPr>
          <p:cNvPr id="7" name="Picture 6">
            <a:extLst>
              <a:ext uri="{FF2B5EF4-FFF2-40B4-BE49-F238E27FC236}">
                <a16:creationId xmlns:a16="http://schemas.microsoft.com/office/drawing/2014/main" xmlns="" id="{A4119A3C-3A6B-4AAE-A49A-652F4631EF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527901" y="1868452"/>
            <a:ext cx="3537998" cy="4857545"/>
          </a:xfrm>
          <a:prstGeom prst="rect">
            <a:avLst/>
          </a:prstGeom>
        </p:spPr>
      </p:pic>
    </p:spTree>
    <p:extLst>
      <p:ext uri="{BB962C8B-B14F-4D97-AF65-F5344CB8AC3E}">
        <p14:creationId xmlns:p14="http://schemas.microsoft.com/office/powerpoint/2010/main" val="3070825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0A878CE-4392-46CF-B59F-06C738BDBB7A}"/>
              </a:ext>
            </a:extLst>
          </p:cNvPr>
          <p:cNvSpPr>
            <a:spLocks noGrp="1"/>
          </p:cNvSpPr>
          <p:nvPr>
            <p:ph type="title"/>
          </p:nvPr>
        </p:nvSpPr>
        <p:spPr/>
        <p:txBody>
          <a:bodyPr>
            <a:normAutofit fontScale="90000"/>
          </a:bodyPr>
          <a:lstStyle/>
          <a:p>
            <a:pPr algn="ctr"/>
            <a:r>
              <a:rPr lang="en-US" dirty="0"/>
              <a:t>Phage are Categorized into Clusters based on genome similarity</a:t>
            </a:r>
          </a:p>
        </p:txBody>
      </p:sp>
      <p:sp>
        <p:nvSpPr>
          <p:cNvPr id="3" name="Content Placeholder 2">
            <a:extLst>
              <a:ext uri="{FF2B5EF4-FFF2-40B4-BE49-F238E27FC236}">
                <a16:creationId xmlns:a16="http://schemas.microsoft.com/office/drawing/2014/main" xmlns="" id="{16EEC828-4CE0-4270-A0F1-68E87E82D285}"/>
              </a:ext>
            </a:extLst>
          </p:cNvPr>
          <p:cNvSpPr>
            <a:spLocks noGrp="1"/>
          </p:cNvSpPr>
          <p:nvPr>
            <p:ph idx="1"/>
          </p:nvPr>
        </p:nvSpPr>
        <p:spPr/>
        <p:txBody>
          <a:bodyPr/>
          <a:lstStyle/>
          <a:p>
            <a:r>
              <a:rPr lang="en-US" dirty="0"/>
              <a:t>Cluster = &gt;50% genome similarity</a:t>
            </a:r>
          </a:p>
        </p:txBody>
      </p:sp>
      <p:sp>
        <p:nvSpPr>
          <p:cNvPr id="4" name="AutoShape 2" descr="Image result for phage clusters">
            <a:extLst>
              <a:ext uri="{FF2B5EF4-FFF2-40B4-BE49-F238E27FC236}">
                <a16:creationId xmlns:a16="http://schemas.microsoft.com/office/drawing/2014/main" xmlns="" id="{EDBBB670-1031-4E7D-BE8A-E2B85E55C582}"/>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4" name="Picture 8" descr="An external file that holds a picture, illustration, etc.&#10;Object name is ppat.1003953.g001.jpg">
            <a:extLst>
              <a:ext uri="{FF2B5EF4-FFF2-40B4-BE49-F238E27FC236}">
                <a16:creationId xmlns:a16="http://schemas.microsoft.com/office/drawing/2014/main" xmlns="" id="{86DD54E2-8577-4DAE-A128-2A9B09AD6C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841" y="2632922"/>
            <a:ext cx="6859759" cy="3678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9278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xmlns="" id="{31000D78-F7BD-4A27-B6CB-49BF2854E0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784" y="1955592"/>
            <a:ext cx="3920412" cy="4719844"/>
          </a:xfrm>
          <a:prstGeom prst="rect">
            <a:avLst/>
          </a:prstGeom>
        </p:spPr>
      </p:pic>
      <p:sp>
        <p:nvSpPr>
          <p:cNvPr id="2" name="Title 1">
            <a:extLst>
              <a:ext uri="{FF2B5EF4-FFF2-40B4-BE49-F238E27FC236}">
                <a16:creationId xmlns:a16="http://schemas.microsoft.com/office/drawing/2014/main" xmlns="" id="{D04588A6-7345-4515-A3A6-FFC574DB42A6}"/>
              </a:ext>
            </a:extLst>
          </p:cNvPr>
          <p:cNvSpPr>
            <a:spLocks noGrp="1"/>
          </p:cNvSpPr>
          <p:nvPr>
            <p:ph type="title"/>
          </p:nvPr>
        </p:nvSpPr>
        <p:spPr>
          <a:xfrm>
            <a:off x="394355" y="10538"/>
            <a:ext cx="8749645" cy="1538958"/>
          </a:xfrm>
        </p:spPr>
        <p:txBody>
          <a:bodyPr>
            <a:normAutofit/>
          </a:bodyPr>
          <a:lstStyle/>
          <a:p>
            <a:pPr algn="ctr"/>
            <a:r>
              <a:rPr lang="en-US" dirty="0"/>
              <a:t>Using Restriction Digestion Analysis to Hypothesize Cluster</a:t>
            </a:r>
          </a:p>
        </p:txBody>
      </p:sp>
      <p:pic>
        <p:nvPicPr>
          <p:cNvPr id="5" name="Picture 4">
            <a:extLst>
              <a:ext uri="{FF2B5EF4-FFF2-40B4-BE49-F238E27FC236}">
                <a16:creationId xmlns:a16="http://schemas.microsoft.com/office/drawing/2014/main" xmlns="" id="{8DDC08B8-9F23-4888-80E0-0683162270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632" y="3230562"/>
            <a:ext cx="1913769" cy="3432615"/>
          </a:xfrm>
          <a:prstGeom prst="rect">
            <a:avLst/>
          </a:prstGeom>
        </p:spPr>
      </p:pic>
      <p:sp>
        <p:nvSpPr>
          <p:cNvPr id="11" name="Oval 10">
            <a:extLst>
              <a:ext uri="{FF2B5EF4-FFF2-40B4-BE49-F238E27FC236}">
                <a16:creationId xmlns:a16="http://schemas.microsoft.com/office/drawing/2014/main" xmlns="" id="{EFEC4442-CD07-497E-BFE5-3DB42C6115EB}"/>
              </a:ext>
            </a:extLst>
          </p:cNvPr>
          <p:cNvSpPr/>
          <p:nvPr/>
        </p:nvSpPr>
        <p:spPr>
          <a:xfrm>
            <a:off x="1879859" y="3808429"/>
            <a:ext cx="547452" cy="266280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xmlns="" id="{37C1CAB8-EF27-4785-BBF6-386C3DB63A69}"/>
              </a:ext>
            </a:extLst>
          </p:cNvPr>
          <p:cNvSpPr/>
          <p:nvPr/>
        </p:nvSpPr>
        <p:spPr>
          <a:xfrm>
            <a:off x="4185501" y="3685881"/>
            <a:ext cx="442274" cy="269267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xmlns="" id="{5A979F9A-B395-4927-9B8E-DEB7FA8579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59161" y="3771170"/>
            <a:ext cx="3684839" cy="2867007"/>
          </a:xfrm>
          <a:prstGeom prst="rect">
            <a:avLst/>
          </a:prstGeom>
        </p:spPr>
      </p:pic>
      <p:sp>
        <p:nvSpPr>
          <p:cNvPr id="19" name="TextBox 18">
            <a:extLst>
              <a:ext uri="{FF2B5EF4-FFF2-40B4-BE49-F238E27FC236}">
                <a16:creationId xmlns:a16="http://schemas.microsoft.com/office/drawing/2014/main" xmlns="" id="{FB41AD31-D905-4692-BCD3-75F48DBE8BD8}"/>
              </a:ext>
            </a:extLst>
          </p:cNvPr>
          <p:cNvSpPr txBox="1"/>
          <p:nvPr/>
        </p:nvSpPr>
        <p:spPr>
          <a:xfrm>
            <a:off x="1066840" y="1511021"/>
            <a:ext cx="1968039" cy="400110"/>
          </a:xfrm>
          <a:prstGeom prst="rect">
            <a:avLst/>
          </a:prstGeom>
          <a:noFill/>
        </p:spPr>
        <p:txBody>
          <a:bodyPr wrap="none" rtlCol="0">
            <a:spAutoFit/>
          </a:bodyPr>
          <a:lstStyle/>
          <a:p>
            <a:r>
              <a:rPr lang="en-US" sz="2000" b="1" dirty="0"/>
              <a:t>B1 Cluster phage</a:t>
            </a:r>
          </a:p>
        </p:txBody>
      </p:sp>
      <p:sp>
        <p:nvSpPr>
          <p:cNvPr id="20" name="TextBox 19">
            <a:extLst>
              <a:ext uri="{FF2B5EF4-FFF2-40B4-BE49-F238E27FC236}">
                <a16:creationId xmlns:a16="http://schemas.microsoft.com/office/drawing/2014/main" xmlns="" id="{C48E759B-ADAC-45FA-AE65-1565AF1A1A17}"/>
              </a:ext>
            </a:extLst>
          </p:cNvPr>
          <p:cNvSpPr txBox="1"/>
          <p:nvPr/>
        </p:nvSpPr>
        <p:spPr>
          <a:xfrm>
            <a:off x="3397636" y="1539878"/>
            <a:ext cx="1968039" cy="400110"/>
          </a:xfrm>
          <a:prstGeom prst="rect">
            <a:avLst/>
          </a:prstGeom>
          <a:noFill/>
        </p:spPr>
        <p:txBody>
          <a:bodyPr wrap="none" rtlCol="0">
            <a:spAutoFit/>
          </a:bodyPr>
          <a:lstStyle/>
          <a:p>
            <a:r>
              <a:rPr lang="en-US" sz="2000" b="1" dirty="0"/>
              <a:t>B1 Cluster phage</a:t>
            </a:r>
          </a:p>
        </p:txBody>
      </p:sp>
      <p:sp>
        <p:nvSpPr>
          <p:cNvPr id="21" name="TextBox 20">
            <a:extLst>
              <a:ext uri="{FF2B5EF4-FFF2-40B4-BE49-F238E27FC236}">
                <a16:creationId xmlns:a16="http://schemas.microsoft.com/office/drawing/2014/main" xmlns="" id="{EFD37F87-BFC6-40BA-A1EC-B8F3524E7710}"/>
              </a:ext>
            </a:extLst>
          </p:cNvPr>
          <p:cNvSpPr txBox="1"/>
          <p:nvPr/>
        </p:nvSpPr>
        <p:spPr>
          <a:xfrm>
            <a:off x="6324834" y="1530259"/>
            <a:ext cx="1979260" cy="400110"/>
          </a:xfrm>
          <a:prstGeom prst="rect">
            <a:avLst/>
          </a:prstGeom>
          <a:noFill/>
        </p:spPr>
        <p:txBody>
          <a:bodyPr wrap="none" rtlCol="0">
            <a:spAutoFit/>
          </a:bodyPr>
          <a:lstStyle/>
          <a:p>
            <a:r>
              <a:rPr lang="en-US" sz="2000" b="1" dirty="0"/>
              <a:t>A4 Cluster phage</a:t>
            </a:r>
          </a:p>
        </p:txBody>
      </p:sp>
      <p:sp>
        <p:nvSpPr>
          <p:cNvPr id="22" name="Oval 21">
            <a:extLst>
              <a:ext uri="{FF2B5EF4-FFF2-40B4-BE49-F238E27FC236}">
                <a16:creationId xmlns:a16="http://schemas.microsoft.com/office/drawing/2014/main" xmlns="" id="{7DD3C0A1-20AB-4053-BA50-0437C931DC4F}"/>
              </a:ext>
            </a:extLst>
          </p:cNvPr>
          <p:cNvSpPr/>
          <p:nvPr/>
        </p:nvSpPr>
        <p:spPr>
          <a:xfrm>
            <a:off x="7081419" y="4498808"/>
            <a:ext cx="375183" cy="60109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18941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2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174947-4E09-4BA3-B364-266AF378A678}"/>
              </a:ext>
            </a:extLst>
          </p:cNvPr>
          <p:cNvSpPr>
            <a:spLocks noGrp="1"/>
          </p:cNvSpPr>
          <p:nvPr>
            <p:ph type="title"/>
          </p:nvPr>
        </p:nvSpPr>
        <p:spPr/>
        <p:txBody>
          <a:bodyPr/>
          <a:lstStyle/>
          <a:p>
            <a:pPr algn="ctr"/>
            <a:r>
              <a:rPr lang="en-US" dirty="0"/>
              <a:t>PCR Used to Confirm Cluster Hypothesis</a:t>
            </a:r>
          </a:p>
        </p:txBody>
      </p:sp>
      <p:pic>
        <p:nvPicPr>
          <p:cNvPr id="4" name="Picture 3">
            <a:extLst>
              <a:ext uri="{FF2B5EF4-FFF2-40B4-BE49-F238E27FC236}">
                <a16:creationId xmlns:a16="http://schemas.microsoft.com/office/drawing/2014/main" xmlns="" id="{268FC90F-B331-451E-9CCE-D53BF91825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7644" y="1602557"/>
            <a:ext cx="4283913" cy="5255443"/>
          </a:xfrm>
          <a:prstGeom prst="rect">
            <a:avLst/>
          </a:prstGeom>
        </p:spPr>
      </p:pic>
      <p:cxnSp>
        <p:nvCxnSpPr>
          <p:cNvPr id="13" name="Straight Arrow Connector 12">
            <a:extLst>
              <a:ext uri="{FF2B5EF4-FFF2-40B4-BE49-F238E27FC236}">
                <a16:creationId xmlns:a16="http://schemas.microsoft.com/office/drawing/2014/main" xmlns="" id="{94808DA3-2299-4E9B-ADED-42CC120B7487}"/>
              </a:ext>
            </a:extLst>
          </p:cNvPr>
          <p:cNvCxnSpPr/>
          <p:nvPr/>
        </p:nvCxnSpPr>
        <p:spPr>
          <a:xfrm>
            <a:off x="1932495" y="5731497"/>
            <a:ext cx="1800519" cy="0"/>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cxnSp>
        <p:nvCxnSpPr>
          <p:cNvPr id="14" name="Straight Arrow Connector 13">
            <a:extLst>
              <a:ext uri="{FF2B5EF4-FFF2-40B4-BE49-F238E27FC236}">
                <a16:creationId xmlns:a16="http://schemas.microsoft.com/office/drawing/2014/main" xmlns="" id="{B113C308-29BA-4547-AEDB-A2E229D1197A}"/>
              </a:ext>
            </a:extLst>
          </p:cNvPr>
          <p:cNvCxnSpPr/>
          <p:nvPr/>
        </p:nvCxnSpPr>
        <p:spPr>
          <a:xfrm>
            <a:off x="1932495" y="6383518"/>
            <a:ext cx="1800519" cy="0"/>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15" name="TextBox 14">
            <a:extLst>
              <a:ext uri="{FF2B5EF4-FFF2-40B4-BE49-F238E27FC236}">
                <a16:creationId xmlns:a16="http://schemas.microsoft.com/office/drawing/2014/main" xmlns="" id="{4CA4F757-F966-40F1-9405-23AA1F9A44AD}"/>
              </a:ext>
            </a:extLst>
          </p:cNvPr>
          <p:cNvSpPr txBox="1"/>
          <p:nvPr/>
        </p:nvSpPr>
        <p:spPr>
          <a:xfrm>
            <a:off x="485824" y="6198852"/>
            <a:ext cx="1677971" cy="369332"/>
          </a:xfrm>
          <a:prstGeom prst="rect">
            <a:avLst/>
          </a:prstGeom>
          <a:noFill/>
        </p:spPr>
        <p:txBody>
          <a:bodyPr wrap="square" rtlCol="0">
            <a:spAutoFit/>
          </a:bodyPr>
          <a:lstStyle/>
          <a:p>
            <a:r>
              <a:rPr lang="en-US" dirty="0"/>
              <a:t>PCR primers</a:t>
            </a:r>
          </a:p>
        </p:txBody>
      </p:sp>
      <p:sp>
        <p:nvSpPr>
          <p:cNvPr id="16" name="TextBox 15">
            <a:extLst>
              <a:ext uri="{FF2B5EF4-FFF2-40B4-BE49-F238E27FC236}">
                <a16:creationId xmlns:a16="http://schemas.microsoft.com/office/drawing/2014/main" xmlns="" id="{096E8E7D-D153-4750-B0E8-FB6998A88920}"/>
              </a:ext>
            </a:extLst>
          </p:cNvPr>
          <p:cNvSpPr txBox="1"/>
          <p:nvPr/>
        </p:nvSpPr>
        <p:spPr>
          <a:xfrm>
            <a:off x="364437" y="5552521"/>
            <a:ext cx="1568058" cy="369332"/>
          </a:xfrm>
          <a:prstGeom prst="rect">
            <a:avLst/>
          </a:prstGeom>
          <a:noFill/>
        </p:spPr>
        <p:txBody>
          <a:bodyPr wrap="none" rtlCol="0">
            <a:spAutoFit/>
          </a:bodyPr>
          <a:lstStyle/>
          <a:p>
            <a:r>
              <a:rPr lang="en-US" dirty="0"/>
              <a:t>Amplified DNA</a:t>
            </a:r>
          </a:p>
        </p:txBody>
      </p:sp>
    </p:spTree>
    <p:extLst>
      <p:ext uri="{BB962C8B-B14F-4D97-AF65-F5344CB8AC3E}">
        <p14:creationId xmlns:p14="http://schemas.microsoft.com/office/powerpoint/2010/main" val="1948878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B5D6B64B-8EF2-2547-BE9D-2B54EEE977E7}"/>
              </a:ext>
            </a:extLst>
          </p:cNvPr>
          <p:cNvPicPr>
            <a:picLocks noChangeAspect="1"/>
          </p:cNvPicPr>
          <p:nvPr/>
        </p:nvPicPr>
        <p:blipFill>
          <a:blip r:embed="rId2"/>
          <a:stretch>
            <a:fillRect/>
          </a:stretch>
        </p:blipFill>
        <p:spPr>
          <a:xfrm>
            <a:off x="476008" y="688213"/>
            <a:ext cx="2450939" cy="2277931"/>
          </a:xfrm>
          <a:prstGeom prst="rect">
            <a:avLst/>
          </a:prstGeom>
        </p:spPr>
      </p:pic>
      <p:pic>
        <p:nvPicPr>
          <p:cNvPr id="5" name="Picture 4">
            <a:extLst>
              <a:ext uri="{FF2B5EF4-FFF2-40B4-BE49-F238E27FC236}">
                <a16:creationId xmlns:a16="http://schemas.microsoft.com/office/drawing/2014/main" xmlns="" id="{9CEC19AB-2ADA-134F-AD9B-A8107DC56C9B}"/>
              </a:ext>
            </a:extLst>
          </p:cNvPr>
          <p:cNvPicPr>
            <a:picLocks noChangeAspect="1"/>
          </p:cNvPicPr>
          <p:nvPr/>
        </p:nvPicPr>
        <p:blipFill>
          <a:blip r:embed="rId3"/>
          <a:stretch>
            <a:fillRect/>
          </a:stretch>
        </p:blipFill>
        <p:spPr>
          <a:xfrm>
            <a:off x="3843445" y="4157614"/>
            <a:ext cx="5251236" cy="2654791"/>
          </a:xfrm>
          <a:prstGeom prst="rect">
            <a:avLst/>
          </a:prstGeom>
        </p:spPr>
      </p:pic>
      <p:pic>
        <p:nvPicPr>
          <p:cNvPr id="6" name="Picture 5">
            <a:extLst>
              <a:ext uri="{FF2B5EF4-FFF2-40B4-BE49-F238E27FC236}">
                <a16:creationId xmlns:a16="http://schemas.microsoft.com/office/drawing/2014/main" xmlns="" id="{08D89A82-9713-D546-9BD1-6D9509508563}"/>
              </a:ext>
            </a:extLst>
          </p:cNvPr>
          <p:cNvPicPr>
            <a:picLocks noChangeAspect="1"/>
          </p:cNvPicPr>
          <p:nvPr/>
        </p:nvPicPr>
        <p:blipFill>
          <a:blip r:embed="rId4"/>
          <a:stretch>
            <a:fillRect/>
          </a:stretch>
        </p:blipFill>
        <p:spPr>
          <a:xfrm>
            <a:off x="4336449" y="1383124"/>
            <a:ext cx="4472267" cy="2277931"/>
          </a:xfrm>
          <a:prstGeom prst="rect">
            <a:avLst/>
          </a:prstGeom>
        </p:spPr>
      </p:pic>
      <p:pic>
        <p:nvPicPr>
          <p:cNvPr id="7" name="Picture 6">
            <a:extLst>
              <a:ext uri="{FF2B5EF4-FFF2-40B4-BE49-F238E27FC236}">
                <a16:creationId xmlns:a16="http://schemas.microsoft.com/office/drawing/2014/main" xmlns="" id="{CB5F810B-781E-924C-A26E-D3B7CDB53108}"/>
              </a:ext>
            </a:extLst>
          </p:cNvPr>
          <p:cNvPicPr>
            <a:picLocks noChangeAspect="1"/>
          </p:cNvPicPr>
          <p:nvPr/>
        </p:nvPicPr>
        <p:blipFill>
          <a:blip r:embed="rId5"/>
          <a:stretch>
            <a:fillRect/>
          </a:stretch>
        </p:blipFill>
        <p:spPr>
          <a:xfrm>
            <a:off x="335284" y="3164495"/>
            <a:ext cx="3508161" cy="1986239"/>
          </a:xfrm>
          <a:prstGeom prst="rect">
            <a:avLst/>
          </a:prstGeom>
        </p:spPr>
      </p:pic>
      <p:sp>
        <p:nvSpPr>
          <p:cNvPr id="8" name="TextBox 7">
            <a:extLst>
              <a:ext uri="{FF2B5EF4-FFF2-40B4-BE49-F238E27FC236}">
                <a16:creationId xmlns:a16="http://schemas.microsoft.com/office/drawing/2014/main" xmlns="" id="{FD30B369-DA3F-6249-BD18-8B20357B4CF2}"/>
              </a:ext>
            </a:extLst>
          </p:cNvPr>
          <p:cNvSpPr txBox="1"/>
          <p:nvPr/>
        </p:nvSpPr>
        <p:spPr>
          <a:xfrm>
            <a:off x="3696926" y="149604"/>
            <a:ext cx="3923817" cy="1077218"/>
          </a:xfrm>
          <a:prstGeom prst="rect">
            <a:avLst/>
          </a:prstGeom>
          <a:noFill/>
          <a:ln w="19050">
            <a:solidFill>
              <a:schemeClr val="tx1"/>
            </a:solidFill>
          </a:ln>
        </p:spPr>
        <p:txBody>
          <a:bodyPr wrap="square" rtlCol="0">
            <a:spAutoFit/>
          </a:bodyPr>
          <a:lstStyle/>
          <a:p>
            <a:pPr algn="ctr"/>
            <a:r>
              <a:rPr lang="en-US" sz="3200" dirty="0"/>
              <a:t>Exciting Phage Applications!</a:t>
            </a:r>
          </a:p>
        </p:txBody>
      </p:sp>
    </p:spTree>
    <p:extLst>
      <p:ext uri="{BB962C8B-B14F-4D97-AF65-F5344CB8AC3E}">
        <p14:creationId xmlns:p14="http://schemas.microsoft.com/office/powerpoint/2010/main" val="944971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E93508-FBF6-46FA-8C7D-7BF31E54CF73}"/>
              </a:ext>
            </a:extLst>
          </p:cNvPr>
          <p:cNvSpPr>
            <a:spLocks noGrp="1"/>
          </p:cNvSpPr>
          <p:nvPr>
            <p:ph type="title"/>
          </p:nvPr>
        </p:nvSpPr>
        <p:spPr/>
        <p:txBody>
          <a:bodyPr/>
          <a:lstStyle/>
          <a:p>
            <a:r>
              <a:rPr lang="en-US" dirty="0"/>
              <a:t>Thank You…</a:t>
            </a:r>
          </a:p>
        </p:txBody>
      </p:sp>
      <p:sp>
        <p:nvSpPr>
          <p:cNvPr id="3" name="Content Placeholder 2">
            <a:extLst>
              <a:ext uri="{FF2B5EF4-FFF2-40B4-BE49-F238E27FC236}">
                <a16:creationId xmlns:a16="http://schemas.microsoft.com/office/drawing/2014/main" xmlns="" id="{ABD0D88C-9F40-4A5B-BB79-F5680B8A20ED}"/>
              </a:ext>
            </a:extLst>
          </p:cNvPr>
          <p:cNvSpPr>
            <a:spLocks noGrp="1"/>
          </p:cNvSpPr>
          <p:nvPr>
            <p:ph idx="1"/>
          </p:nvPr>
        </p:nvSpPr>
        <p:spPr/>
        <p:txBody>
          <a:bodyPr/>
          <a:lstStyle/>
          <a:p>
            <a:pPr marL="0" indent="0">
              <a:buNone/>
            </a:pPr>
            <a:r>
              <a:rPr lang="en-US" dirty="0"/>
              <a:t>Dr. </a:t>
            </a:r>
            <a:r>
              <a:rPr lang="en-US" dirty="0" err="1"/>
              <a:t>Fillman</a:t>
            </a:r>
            <a:endParaRPr lang="en-US" dirty="0"/>
          </a:p>
          <a:p>
            <a:pPr marL="0" indent="0">
              <a:buNone/>
            </a:pPr>
            <a:r>
              <a:rPr lang="en-US" dirty="0"/>
              <a:t>Dr. Guild</a:t>
            </a:r>
          </a:p>
          <a:p>
            <a:pPr marL="0" indent="0">
              <a:buNone/>
            </a:pPr>
            <a:r>
              <a:rPr lang="en-US" dirty="0"/>
              <a:t>Megan Greening</a:t>
            </a:r>
          </a:p>
          <a:p>
            <a:pPr marL="0" indent="0">
              <a:buNone/>
            </a:pPr>
            <a:r>
              <a:rPr lang="en-US" dirty="0"/>
              <a:t>HHMI</a:t>
            </a:r>
          </a:p>
          <a:p>
            <a:pPr marL="0" indent="0">
              <a:buNone/>
            </a:pPr>
            <a:r>
              <a:rPr lang="en-US" dirty="0"/>
              <a:t>Kyla Foster, Galen </a:t>
            </a:r>
            <a:r>
              <a:rPr lang="en-US" dirty="0" err="1"/>
              <a:t>Squiers</a:t>
            </a:r>
            <a:r>
              <a:rPr lang="en-US" dirty="0"/>
              <a:t>, and all of the TAs</a:t>
            </a:r>
          </a:p>
          <a:p>
            <a:pPr marL="0" indent="0">
              <a:buNone/>
            </a:pPr>
            <a:r>
              <a:rPr lang="en-US" dirty="0"/>
              <a:t>Jack Johnson, Sophia Ulmer, and all of the LAs</a:t>
            </a:r>
          </a:p>
          <a:p>
            <a:pPr marL="0" indent="0">
              <a:buNone/>
            </a:pPr>
            <a:r>
              <a:rPr lang="en-US" dirty="0"/>
              <a:t>Elizabeth </a:t>
            </a:r>
            <a:r>
              <a:rPr lang="en-US" dirty="0" err="1"/>
              <a:t>Lajoie</a:t>
            </a:r>
            <a:r>
              <a:rPr lang="en-US" dirty="0"/>
              <a:t>, Fernando Hern, and all of the MCDB 1161 students</a:t>
            </a:r>
          </a:p>
          <a:p>
            <a:pPr marL="0" indent="0">
              <a:buNone/>
            </a:pPr>
            <a:endParaRPr lang="en-US" dirty="0"/>
          </a:p>
        </p:txBody>
      </p:sp>
    </p:spTree>
    <p:extLst>
      <p:ext uri="{BB962C8B-B14F-4D97-AF65-F5344CB8AC3E}">
        <p14:creationId xmlns:p14="http://schemas.microsoft.com/office/powerpoint/2010/main" val="13020862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1026" name="Picture 2" descr="https://lh4.googleusercontent.com/Q0Ck5MJ2TZyqbA_D6KprN81NU35Oebas0ax0TFTVaCDRKVHTjTdODYemP2ULEai6HJciG_XH9wiS9_kHhff0VNUrCMChzewFQBn_7bThObPuxLhGNhbdM5chLmfZT8JPBmzqX5iBwB8">
            <a:extLst>
              <a:ext uri="{FF2B5EF4-FFF2-40B4-BE49-F238E27FC236}">
                <a16:creationId xmlns:a16="http://schemas.microsoft.com/office/drawing/2014/main" xmlns="" id="{F964E70E-EAEA-884F-9B3B-EE48954523E8}"/>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152830" y="1009530"/>
            <a:ext cx="9701944" cy="505560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xmlns="" id="{AD863006-BF41-954B-891F-4E3FC7D0C156}"/>
              </a:ext>
            </a:extLst>
          </p:cNvPr>
          <p:cNvSpPr>
            <a:spLocks noGrp="1"/>
          </p:cNvSpPr>
          <p:nvPr>
            <p:ph type="ctrTitle"/>
          </p:nvPr>
        </p:nvSpPr>
        <p:spPr>
          <a:xfrm>
            <a:off x="1143000" y="1199530"/>
            <a:ext cx="6858000" cy="2629520"/>
          </a:xfrm>
        </p:spPr>
        <p:txBody>
          <a:bodyPr>
            <a:normAutofit/>
          </a:bodyPr>
          <a:lstStyle/>
          <a:p>
            <a:r>
              <a:rPr lang="en-US" sz="4350" b="1" dirty="0" err="1">
                <a:ln>
                  <a:solidFill>
                    <a:sysClr val="windowText" lastClr="000000"/>
                  </a:solidFill>
                </a:ln>
                <a:solidFill>
                  <a:schemeClr val="accent6">
                    <a:lumMod val="50000"/>
                  </a:schemeClr>
                </a:solidFill>
                <a:latin typeface="Arial"/>
                <a:cs typeface="Arial"/>
              </a:rPr>
              <a:t>Graviola</a:t>
            </a:r>
            <a:r>
              <a:rPr lang="en-US" sz="4350" b="1" dirty="0">
                <a:ln>
                  <a:solidFill>
                    <a:sysClr val="windowText" lastClr="000000"/>
                  </a:solidFill>
                </a:ln>
                <a:solidFill>
                  <a:schemeClr val="accent6">
                    <a:lumMod val="50000"/>
                  </a:schemeClr>
                </a:solidFill>
                <a:latin typeface="Arial"/>
                <a:cs typeface="Arial"/>
              </a:rPr>
              <a:t>: a potential chemotherapy in a model of head and neck cancers</a:t>
            </a:r>
          </a:p>
        </p:txBody>
      </p:sp>
      <p:sp>
        <p:nvSpPr>
          <p:cNvPr id="3" name="Subtitle 2">
            <a:extLst>
              <a:ext uri="{FF2B5EF4-FFF2-40B4-BE49-F238E27FC236}">
                <a16:creationId xmlns:a16="http://schemas.microsoft.com/office/drawing/2014/main" xmlns="" id="{C2201042-6E0D-1847-8E29-8C06622FD9AC}"/>
              </a:ext>
            </a:extLst>
          </p:cNvPr>
          <p:cNvSpPr>
            <a:spLocks noGrp="1"/>
          </p:cNvSpPr>
          <p:nvPr>
            <p:ph type="subTitle" idx="1"/>
          </p:nvPr>
        </p:nvSpPr>
        <p:spPr>
          <a:xfrm>
            <a:off x="1143000" y="4049577"/>
            <a:ext cx="6858000" cy="1200614"/>
          </a:xfrm>
        </p:spPr>
        <p:txBody>
          <a:bodyPr>
            <a:normAutofit fontScale="85000" lnSpcReduction="20000"/>
          </a:bodyPr>
          <a:lstStyle/>
          <a:p>
            <a:endParaRPr lang="en-US" dirty="0">
              <a:solidFill>
                <a:schemeClr val="accent1"/>
              </a:solidFill>
            </a:endParaRPr>
          </a:p>
          <a:p>
            <a:r>
              <a:rPr lang="en-US" sz="3375" dirty="0"/>
              <a:t>Lisa Hansen</a:t>
            </a:r>
          </a:p>
          <a:p>
            <a:r>
              <a:rPr lang="en-US" sz="3375" dirty="0"/>
              <a:t>The Drug Discovery Lab</a:t>
            </a:r>
          </a:p>
          <a:p>
            <a:endParaRPr lang="en-US" sz="3375" dirty="0">
              <a:solidFill>
                <a:schemeClr val="bg1"/>
              </a:solidFill>
            </a:endParaRPr>
          </a:p>
        </p:txBody>
      </p:sp>
    </p:spTree>
    <p:extLst>
      <p:ext uri="{BB962C8B-B14F-4D97-AF65-F5344CB8AC3E}">
        <p14:creationId xmlns:p14="http://schemas.microsoft.com/office/powerpoint/2010/main" val="42291643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6350" y="1059310"/>
            <a:ext cx="8514437" cy="4647426"/>
          </a:xfrm>
          <a:prstGeom prst="rect">
            <a:avLst/>
          </a:prstGeom>
          <a:noFill/>
        </p:spPr>
        <p:txBody>
          <a:bodyPr wrap="square" rtlCol="0">
            <a:spAutoFit/>
          </a:bodyPr>
          <a:lstStyle/>
          <a:p>
            <a:r>
              <a:rPr lang="en-US" sz="4000" b="1" dirty="0">
                <a:ln>
                  <a:solidFill>
                    <a:sysClr val="windowText" lastClr="000000"/>
                  </a:solidFill>
                </a:ln>
                <a:solidFill>
                  <a:schemeClr val="accent6">
                    <a:lumMod val="50000"/>
                  </a:schemeClr>
                </a:solidFill>
                <a:latin typeface="Arial"/>
                <a:cs typeface="Arial"/>
              </a:rPr>
              <a:t>Outline:</a:t>
            </a:r>
          </a:p>
          <a:p>
            <a:endParaRPr lang="en-US" sz="3200" dirty="0">
              <a:solidFill>
                <a:schemeClr val="accent6">
                  <a:lumMod val="50000"/>
                </a:schemeClr>
              </a:solidFill>
              <a:latin typeface="Arial"/>
              <a:cs typeface="Arial"/>
            </a:endParaRPr>
          </a:p>
          <a:p>
            <a:pPr marL="257175" indent="-257175">
              <a:buAutoNum type="arabicPeriod"/>
            </a:pPr>
            <a:r>
              <a:rPr lang="en-US" sz="3200" dirty="0">
                <a:solidFill>
                  <a:schemeClr val="accent6">
                    <a:lumMod val="50000"/>
                  </a:schemeClr>
                </a:solidFill>
                <a:latin typeface="Arial"/>
                <a:cs typeface="Arial"/>
              </a:rPr>
              <a:t> Cancer and the Discovery Lab</a:t>
            </a:r>
          </a:p>
          <a:p>
            <a:pPr marL="257175" indent="-257175">
              <a:buAutoNum type="arabicPeriod"/>
            </a:pPr>
            <a:endParaRPr lang="en-US" sz="3200" dirty="0">
              <a:solidFill>
                <a:schemeClr val="accent6">
                  <a:lumMod val="50000"/>
                </a:schemeClr>
              </a:solidFill>
              <a:latin typeface="Arial"/>
              <a:cs typeface="Arial"/>
            </a:endParaRPr>
          </a:p>
          <a:p>
            <a:pPr marL="257175" indent="-257175">
              <a:buAutoNum type="arabicPeriod"/>
            </a:pPr>
            <a:r>
              <a:rPr lang="en-US" sz="3200" dirty="0">
                <a:solidFill>
                  <a:schemeClr val="accent6">
                    <a:lumMod val="50000"/>
                  </a:schemeClr>
                </a:solidFill>
                <a:latin typeface="Arial"/>
                <a:cs typeface="Arial"/>
              </a:rPr>
              <a:t> Results from the compound library screen</a:t>
            </a:r>
          </a:p>
          <a:p>
            <a:pPr marL="257175" indent="-257175">
              <a:buAutoNum type="arabicPeriod"/>
            </a:pPr>
            <a:endParaRPr lang="en-US" sz="3200" dirty="0">
              <a:solidFill>
                <a:schemeClr val="accent6">
                  <a:lumMod val="50000"/>
                </a:schemeClr>
              </a:solidFill>
              <a:latin typeface="Arial"/>
              <a:cs typeface="Arial"/>
            </a:endParaRPr>
          </a:p>
          <a:p>
            <a:pPr marL="257175" indent="-257175">
              <a:buAutoNum type="arabicPeriod"/>
            </a:pPr>
            <a:r>
              <a:rPr lang="en-US" sz="3200" dirty="0">
                <a:solidFill>
                  <a:schemeClr val="accent6">
                    <a:lumMod val="50000"/>
                  </a:schemeClr>
                </a:solidFill>
                <a:latin typeface="Arial"/>
                <a:cs typeface="Arial"/>
              </a:rPr>
              <a:t> Highlights from our independent project</a:t>
            </a:r>
          </a:p>
          <a:p>
            <a:pPr marL="257175" indent="-257175">
              <a:buAutoNum type="arabicPeriod"/>
            </a:pPr>
            <a:endParaRPr lang="en-US" sz="3200" dirty="0">
              <a:solidFill>
                <a:schemeClr val="accent6">
                  <a:lumMod val="50000"/>
                </a:schemeClr>
              </a:solidFill>
              <a:latin typeface="Arial"/>
              <a:cs typeface="Arial"/>
            </a:endParaRPr>
          </a:p>
          <a:p>
            <a:pPr marL="257175" indent="-257175">
              <a:buAutoNum type="arabicPeriod"/>
            </a:pPr>
            <a:r>
              <a:rPr lang="en-US" sz="3200" dirty="0">
                <a:solidFill>
                  <a:schemeClr val="accent6">
                    <a:lumMod val="50000"/>
                  </a:schemeClr>
                </a:solidFill>
                <a:latin typeface="Arial"/>
                <a:cs typeface="Arial"/>
              </a:rPr>
              <a:t> Conclusions</a:t>
            </a:r>
          </a:p>
        </p:txBody>
      </p:sp>
    </p:spTree>
    <p:extLst>
      <p:ext uri="{BB962C8B-B14F-4D97-AF65-F5344CB8AC3E}">
        <p14:creationId xmlns:p14="http://schemas.microsoft.com/office/powerpoint/2010/main" val="26173997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6350" y="1059310"/>
            <a:ext cx="8514437" cy="4647426"/>
          </a:xfrm>
          <a:prstGeom prst="rect">
            <a:avLst/>
          </a:prstGeom>
          <a:noFill/>
        </p:spPr>
        <p:txBody>
          <a:bodyPr wrap="square" rtlCol="0">
            <a:spAutoFit/>
          </a:bodyPr>
          <a:lstStyle/>
          <a:p>
            <a:r>
              <a:rPr lang="en-US" sz="4000" b="1" dirty="0">
                <a:ln>
                  <a:solidFill>
                    <a:sysClr val="windowText" lastClr="000000"/>
                  </a:solidFill>
                </a:ln>
                <a:solidFill>
                  <a:schemeClr val="accent6">
                    <a:lumMod val="50000"/>
                  </a:schemeClr>
                </a:solidFill>
                <a:latin typeface="Arial"/>
                <a:cs typeface="Arial"/>
              </a:rPr>
              <a:t>Outline:</a:t>
            </a:r>
          </a:p>
          <a:p>
            <a:endParaRPr lang="en-US" sz="3200" dirty="0">
              <a:solidFill>
                <a:schemeClr val="accent6">
                  <a:lumMod val="50000"/>
                </a:schemeClr>
              </a:solidFill>
              <a:latin typeface="Arial"/>
              <a:cs typeface="Arial"/>
            </a:endParaRPr>
          </a:p>
          <a:p>
            <a:pPr marL="257175" indent="-257175">
              <a:buAutoNum type="arabicPeriod"/>
            </a:pPr>
            <a:r>
              <a:rPr lang="en-US" sz="3200" dirty="0">
                <a:solidFill>
                  <a:schemeClr val="accent6">
                    <a:lumMod val="50000"/>
                  </a:schemeClr>
                </a:solidFill>
                <a:latin typeface="Arial"/>
                <a:cs typeface="Arial"/>
              </a:rPr>
              <a:t> Cancer and the Discovery Lab</a:t>
            </a:r>
            <a:endParaRPr lang="en-US" sz="3200" dirty="0">
              <a:solidFill>
                <a:srgbClr val="B4D2AF"/>
              </a:solidFill>
              <a:latin typeface="Arial"/>
              <a:cs typeface="Arial"/>
            </a:endParaRPr>
          </a:p>
          <a:p>
            <a:pPr marL="257175" indent="-257175">
              <a:buAutoNum type="arabicPeriod"/>
            </a:pPr>
            <a:endParaRPr lang="en-US" sz="3200" dirty="0">
              <a:solidFill>
                <a:srgbClr val="B4D2AF"/>
              </a:solidFill>
              <a:latin typeface="Arial"/>
              <a:cs typeface="Arial"/>
            </a:endParaRPr>
          </a:p>
          <a:p>
            <a:pPr marL="257175" indent="-257175">
              <a:buAutoNum type="arabicPeriod"/>
            </a:pPr>
            <a:r>
              <a:rPr lang="en-US" sz="3200" dirty="0">
                <a:solidFill>
                  <a:srgbClr val="B4D2AF"/>
                </a:solidFill>
                <a:latin typeface="Arial"/>
                <a:cs typeface="Arial"/>
              </a:rPr>
              <a:t> Results from the compound library screen</a:t>
            </a:r>
          </a:p>
          <a:p>
            <a:pPr marL="257175" indent="-257175">
              <a:buAutoNum type="arabicPeriod"/>
            </a:pPr>
            <a:endParaRPr lang="en-US" sz="3200" dirty="0">
              <a:solidFill>
                <a:srgbClr val="B4D2AF"/>
              </a:solidFill>
              <a:latin typeface="Arial"/>
              <a:cs typeface="Arial"/>
            </a:endParaRPr>
          </a:p>
          <a:p>
            <a:pPr marL="257175" indent="-257175">
              <a:buAutoNum type="arabicPeriod"/>
            </a:pPr>
            <a:r>
              <a:rPr lang="en-US" sz="3200" dirty="0">
                <a:solidFill>
                  <a:srgbClr val="B4D2AF"/>
                </a:solidFill>
                <a:latin typeface="Arial"/>
                <a:cs typeface="Arial"/>
              </a:rPr>
              <a:t> Highlights from our independent project</a:t>
            </a:r>
          </a:p>
          <a:p>
            <a:pPr marL="257175" indent="-257175">
              <a:buAutoNum type="arabicPeriod"/>
            </a:pPr>
            <a:endParaRPr lang="en-US" sz="3200" dirty="0">
              <a:solidFill>
                <a:srgbClr val="B4D2AF"/>
              </a:solidFill>
              <a:latin typeface="Arial"/>
              <a:cs typeface="Arial"/>
            </a:endParaRPr>
          </a:p>
          <a:p>
            <a:pPr marL="257175" indent="-257175">
              <a:buAutoNum type="arabicPeriod"/>
            </a:pPr>
            <a:r>
              <a:rPr lang="en-US" sz="3200" dirty="0">
                <a:solidFill>
                  <a:srgbClr val="B4D2AF"/>
                </a:solidFill>
                <a:latin typeface="Arial"/>
                <a:cs typeface="Arial"/>
              </a:rPr>
              <a:t> Conclusions</a:t>
            </a:r>
          </a:p>
        </p:txBody>
      </p:sp>
    </p:spTree>
    <p:extLst>
      <p:ext uri="{BB962C8B-B14F-4D97-AF65-F5344CB8AC3E}">
        <p14:creationId xmlns:p14="http://schemas.microsoft.com/office/powerpoint/2010/main" val="36497982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6350" y="1059310"/>
            <a:ext cx="8514437" cy="4647426"/>
          </a:xfrm>
          <a:prstGeom prst="rect">
            <a:avLst/>
          </a:prstGeom>
          <a:noFill/>
        </p:spPr>
        <p:txBody>
          <a:bodyPr wrap="square" rtlCol="0">
            <a:spAutoFit/>
          </a:bodyPr>
          <a:lstStyle/>
          <a:p>
            <a:r>
              <a:rPr lang="en-US" sz="4000" b="1" dirty="0">
                <a:ln>
                  <a:solidFill>
                    <a:sysClr val="windowText" lastClr="000000"/>
                  </a:solidFill>
                </a:ln>
                <a:solidFill>
                  <a:schemeClr val="accent6">
                    <a:lumMod val="50000"/>
                  </a:schemeClr>
                </a:solidFill>
                <a:latin typeface="Arial"/>
                <a:cs typeface="Arial"/>
              </a:rPr>
              <a:t>Outline:</a:t>
            </a:r>
          </a:p>
          <a:p>
            <a:endParaRPr lang="en-US" sz="3200" dirty="0">
              <a:solidFill>
                <a:schemeClr val="accent6">
                  <a:lumMod val="50000"/>
                </a:schemeClr>
              </a:solidFill>
              <a:latin typeface="Arial"/>
              <a:cs typeface="Arial"/>
            </a:endParaRPr>
          </a:p>
          <a:p>
            <a:pPr marL="257175" indent="-257175">
              <a:buAutoNum type="arabicPeriod"/>
            </a:pPr>
            <a:r>
              <a:rPr lang="en-US" sz="3200" dirty="0">
                <a:solidFill>
                  <a:schemeClr val="accent6">
                    <a:lumMod val="50000"/>
                  </a:schemeClr>
                </a:solidFill>
                <a:latin typeface="Arial"/>
                <a:cs typeface="Arial"/>
              </a:rPr>
              <a:t> Cancer and the Discovery Lab</a:t>
            </a:r>
            <a:endParaRPr lang="en-US" sz="3200" dirty="0">
              <a:solidFill>
                <a:srgbClr val="B4D2AF"/>
              </a:solidFill>
              <a:latin typeface="Arial"/>
              <a:cs typeface="Arial"/>
            </a:endParaRPr>
          </a:p>
          <a:p>
            <a:pPr marL="257175" indent="-257175">
              <a:buAutoNum type="arabicPeriod"/>
            </a:pPr>
            <a:endParaRPr lang="en-US" sz="3200" dirty="0">
              <a:solidFill>
                <a:srgbClr val="B4D2AF"/>
              </a:solidFill>
              <a:latin typeface="Arial"/>
              <a:cs typeface="Arial"/>
            </a:endParaRPr>
          </a:p>
          <a:p>
            <a:pPr marL="257175" indent="-257175">
              <a:buAutoNum type="arabicPeriod"/>
            </a:pPr>
            <a:r>
              <a:rPr lang="en-US" sz="3200" dirty="0">
                <a:solidFill>
                  <a:srgbClr val="B4D2AF"/>
                </a:solidFill>
                <a:latin typeface="Arial"/>
                <a:cs typeface="Arial"/>
              </a:rPr>
              <a:t> Results from the compound library screen</a:t>
            </a:r>
          </a:p>
          <a:p>
            <a:pPr marL="257175" indent="-257175">
              <a:buAutoNum type="arabicPeriod"/>
            </a:pPr>
            <a:endParaRPr lang="en-US" sz="3200" dirty="0">
              <a:solidFill>
                <a:srgbClr val="B4D2AF"/>
              </a:solidFill>
              <a:latin typeface="Arial"/>
              <a:cs typeface="Arial"/>
            </a:endParaRPr>
          </a:p>
          <a:p>
            <a:pPr marL="257175" indent="-257175">
              <a:buAutoNum type="arabicPeriod"/>
            </a:pPr>
            <a:r>
              <a:rPr lang="en-US" sz="3200" dirty="0">
                <a:solidFill>
                  <a:srgbClr val="B4D2AF"/>
                </a:solidFill>
                <a:latin typeface="Arial"/>
                <a:cs typeface="Arial"/>
              </a:rPr>
              <a:t> Highlights from our independent project</a:t>
            </a:r>
          </a:p>
          <a:p>
            <a:pPr marL="257175" indent="-257175">
              <a:buAutoNum type="arabicPeriod"/>
            </a:pPr>
            <a:endParaRPr lang="en-US" sz="3200" dirty="0">
              <a:solidFill>
                <a:srgbClr val="B4D2AF"/>
              </a:solidFill>
              <a:latin typeface="Arial"/>
              <a:cs typeface="Arial"/>
            </a:endParaRPr>
          </a:p>
          <a:p>
            <a:pPr marL="257175" indent="-257175">
              <a:buAutoNum type="arabicPeriod"/>
            </a:pPr>
            <a:r>
              <a:rPr lang="en-US" sz="3200" dirty="0">
                <a:solidFill>
                  <a:srgbClr val="B4D2AF"/>
                </a:solidFill>
                <a:latin typeface="Arial"/>
                <a:cs typeface="Arial"/>
              </a:rPr>
              <a:t> Conclusions</a:t>
            </a:r>
          </a:p>
        </p:txBody>
      </p:sp>
    </p:spTree>
    <p:extLst>
      <p:ext uri="{BB962C8B-B14F-4D97-AF65-F5344CB8AC3E}">
        <p14:creationId xmlns:p14="http://schemas.microsoft.com/office/powerpoint/2010/main" val="11333750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sm_Kirschessigfliege_65c1671b12.jpg"/>
          <p:cNvPicPr>
            <a:picLocks noChangeAspect="1"/>
          </p:cNvPicPr>
          <p:nvPr/>
        </p:nvPicPr>
        <p:blipFill rotWithShape="1">
          <a:blip r:embed="rId3">
            <a:alphaModFix amt="32000"/>
            <a:extLst>
              <a:ext uri="{28A0092B-C50C-407E-A947-70E740481C1C}">
                <a14:useLocalDpi xmlns:a14="http://schemas.microsoft.com/office/drawing/2010/main" val="0"/>
              </a:ext>
            </a:extLst>
          </a:blip>
          <a:srcRect l="7825" t="15764" r="17293" b="-1160"/>
          <a:stretch/>
        </p:blipFill>
        <p:spPr>
          <a:xfrm>
            <a:off x="0" y="0"/>
            <a:ext cx="9144000" cy="7013749"/>
          </a:xfrm>
          <a:prstGeom prst="rect">
            <a:avLst/>
          </a:prstGeom>
        </p:spPr>
      </p:pic>
      <p:sp>
        <p:nvSpPr>
          <p:cNvPr id="2" name="Title 1">
            <a:extLst>
              <a:ext uri="{FF2B5EF4-FFF2-40B4-BE49-F238E27FC236}">
                <a16:creationId xmlns:a16="http://schemas.microsoft.com/office/drawing/2014/main" xmlns="" id="{D0D5466B-BCD7-3446-9A17-BD3BD95F7A98}"/>
              </a:ext>
            </a:extLst>
          </p:cNvPr>
          <p:cNvSpPr>
            <a:spLocks noGrp="1"/>
          </p:cNvSpPr>
          <p:nvPr>
            <p:ph type="title"/>
          </p:nvPr>
        </p:nvSpPr>
        <p:spPr>
          <a:xfrm>
            <a:off x="0" y="24197"/>
            <a:ext cx="7886700" cy="994172"/>
          </a:xfrm>
        </p:spPr>
        <p:txBody>
          <a:bodyPr>
            <a:normAutofit/>
          </a:bodyPr>
          <a:lstStyle/>
          <a:p>
            <a:r>
              <a:rPr lang="en-US" sz="3750" b="1" dirty="0">
                <a:ln>
                  <a:solidFill>
                    <a:sysClr val="windowText" lastClr="000000"/>
                  </a:solidFill>
                </a:ln>
                <a:solidFill>
                  <a:schemeClr val="accent6">
                    <a:lumMod val="50000"/>
                  </a:schemeClr>
                </a:solidFill>
                <a:latin typeface="Arial"/>
                <a:cs typeface="Arial"/>
              </a:rPr>
              <a:t>The Drug Discovery Lab</a:t>
            </a:r>
          </a:p>
        </p:txBody>
      </p:sp>
      <p:sp>
        <p:nvSpPr>
          <p:cNvPr id="3" name="Content Placeholder 2">
            <a:extLst>
              <a:ext uri="{FF2B5EF4-FFF2-40B4-BE49-F238E27FC236}">
                <a16:creationId xmlns:a16="http://schemas.microsoft.com/office/drawing/2014/main" xmlns="" id="{AA96DDC3-3E3C-BD4B-8739-8A97889C2AB4}"/>
              </a:ext>
            </a:extLst>
          </p:cNvPr>
          <p:cNvSpPr>
            <a:spLocks noGrp="1"/>
          </p:cNvSpPr>
          <p:nvPr>
            <p:ph idx="1"/>
          </p:nvPr>
        </p:nvSpPr>
        <p:spPr>
          <a:xfrm>
            <a:off x="347296" y="1319464"/>
            <a:ext cx="8796704" cy="4351338"/>
          </a:xfrm>
        </p:spPr>
        <p:txBody>
          <a:bodyPr>
            <a:noAutofit/>
          </a:bodyPr>
          <a:lstStyle/>
          <a:p>
            <a:pPr>
              <a:lnSpc>
                <a:spcPct val="150000"/>
              </a:lnSpc>
            </a:pPr>
            <a:r>
              <a:rPr lang="en-US" sz="3000" dirty="0">
                <a:latin typeface="Arial"/>
                <a:cs typeface="Arial"/>
              </a:rPr>
              <a:t>Cancer research and novel chemotherapeutics</a:t>
            </a:r>
          </a:p>
          <a:p>
            <a:pPr>
              <a:lnSpc>
                <a:spcPct val="150000"/>
              </a:lnSpc>
            </a:pPr>
            <a:r>
              <a:rPr lang="en-US" sz="3000" dirty="0">
                <a:latin typeface="Arial"/>
                <a:cs typeface="Arial"/>
              </a:rPr>
              <a:t>Model organism, </a:t>
            </a:r>
            <a:r>
              <a:rPr lang="en-US" sz="3000" i="1" dirty="0">
                <a:latin typeface="Arial"/>
                <a:cs typeface="Arial"/>
              </a:rPr>
              <a:t>Drosophila melanogaster</a:t>
            </a:r>
          </a:p>
          <a:p>
            <a:pPr>
              <a:lnSpc>
                <a:spcPct val="150000"/>
              </a:lnSpc>
            </a:pPr>
            <a:r>
              <a:rPr lang="en-US" sz="3000" dirty="0">
                <a:latin typeface="Arial"/>
                <a:cs typeface="Arial"/>
              </a:rPr>
              <a:t>Compound library from the National Cancer Institute</a:t>
            </a:r>
          </a:p>
          <a:p>
            <a:pPr>
              <a:lnSpc>
                <a:spcPct val="150000"/>
              </a:lnSpc>
            </a:pPr>
            <a:r>
              <a:rPr lang="en-US" sz="3000" dirty="0">
                <a:latin typeface="Arial"/>
                <a:cs typeface="Arial"/>
              </a:rPr>
              <a:t>Independent projects</a:t>
            </a:r>
          </a:p>
        </p:txBody>
      </p:sp>
    </p:spTree>
    <p:extLst>
      <p:ext uri="{BB962C8B-B14F-4D97-AF65-F5344CB8AC3E}">
        <p14:creationId xmlns:p14="http://schemas.microsoft.com/office/powerpoint/2010/main" val="34827447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xmlns="" id="{D0D5466B-BCD7-3446-9A17-BD3BD95F7A98}"/>
              </a:ext>
            </a:extLst>
          </p:cNvPr>
          <p:cNvSpPr>
            <a:spLocks noGrp="1"/>
          </p:cNvSpPr>
          <p:nvPr>
            <p:ph type="title"/>
          </p:nvPr>
        </p:nvSpPr>
        <p:spPr>
          <a:xfrm>
            <a:off x="0" y="0"/>
            <a:ext cx="7886700" cy="994172"/>
          </a:xfrm>
        </p:spPr>
        <p:txBody>
          <a:bodyPr>
            <a:normAutofit/>
          </a:bodyPr>
          <a:lstStyle/>
          <a:p>
            <a:r>
              <a:rPr lang="en-US" sz="3750" b="1" dirty="0">
                <a:ln>
                  <a:solidFill>
                    <a:schemeClr val="tx1"/>
                  </a:solidFill>
                </a:ln>
                <a:solidFill>
                  <a:schemeClr val="accent6">
                    <a:lumMod val="50000"/>
                  </a:schemeClr>
                </a:solidFill>
                <a:latin typeface="Arial"/>
                <a:cs typeface="Arial"/>
              </a:rPr>
              <a:t>Why cancer?</a:t>
            </a:r>
          </a:p>
        </p:txBody>
      </p:sp>
      <p:pic>
        <p:nvPicPr>
          <p:cNvPr id="4" name="Picture 3" descr="Screen Shot 2019-04-19 at 5.15.19 PM.png"/>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colorTemperature colorTemp="53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78637" y="1076446"/>
            <a:ext cx="8406478" cy="5058135"/>
          </a:xfrm>
          <a:prstGeom prst="rect">
            <a:avLst/>
          </a:prstGeom>
        </p:spPr>
      </p:pic>
      <p:pic>
        <p:nvPicPr>
          <p:cNvPr id="5" name="Picture 4" descr="Screen Shot 2019-04-19 at 5.15.25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24025" y="6320778"/>
            <a:ext cx="5695950" cy="228600"/>
          </a:xfrm>
          <a:prstGeom prst="rect">
            <a:avLst/>
          </a:prstGeom>
        </p:spPr>
      </p:pic>
    </p:spTree>
    <p:extLst>
      <p:ext uri="{BB962C8B-B14F-4D97-AF65-F5344CB8AC3E}">
        <p14:creationId xmlns:p14="http://schemas.microsoft.com/office/powerpoint/2010/main" val="1692294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xmlns="" id="{D0D5466B-BCD7-3446-9A17-BD3BD95F7A98}"/>
              </a:ext>
            </a:extLst>
          </p:cNvPr>
          <p:cNvSpPr>
            <a:spLocks noGrp="1"/>
          </p:cNvSpPr>
          <p:nvPr>
            <p:ph type="title"/>
          </p:nvPr>
        </p:nvSpPr>
        <p:spPr>
          <a:xfrm>
            <a:off x="0" y="0"/>
            <a:ext cx="7886700" cy="994172"/>
          </a:xfrm>
        </p:spPr>
        <p:txBody>
          <a:bodyPr>
            <a:normAutofit/>
          </a:bodyPr>
          <a:lstStyle/>
          <a:p>
            <a:r>
              <a:rPr lang="en-US" sz="3750" b="1" dirty="0">
                <a:ln>
                  <a:solidFill>
                    <a:schemeClr val="tx1"/>
                  </a:solidFill>
                </a:ln>
                <a:solidFill>
                  <a:schemeClr val="accent6">
                    <a:lumMod val="50000"/>
                  </a:schemeClr>
                </a:solidFill>
                <a:latin typeface="Arial"/>
                <a:cs typeface="Arial"/>
              </a:rPr>
              <a:t>The cancers we are modeling</a:t>
            </a:r>
          </a:p>
        </p:txBody>
      </p:sp>
      <p:pic>
        <p:nvPicPr>
          <p:cNvPr id="4" name="Picture 3" descr="Screen Shot 2019-04-19 at 5.15.19 PM.png"/>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colorTemperature colorTemp="53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78637" y="1076446"/>
            <a:ext cx="8406478" cy="5058135"/>
          </a:xfrm>
          <a:prstGeom prst="rect">
            <a:avLst/>
          </a:prstGeom>
        </p:spPr>
      </p:pic>
      <p:pic>
        <p:nvPicPr>
          <p:cNvPr id="5" name="Picture 4" descr="Screen Shot 2019-04-19 at 5.15.25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24025" y="6320778"/>
            <a:ext cx="5695950" cy="228600"/>
          </a:xfrm>
          <a:prstGeom prst="rect">
            <a:avLst/>
          </a:prstGeom>
        </p:spPr>
      </p:pic>
      <p:sp>
        <p:nvSpPr>
          <p:cNvPr id="2" name="Frame 1">
            <a:extLst>
              <a:ext uri="{FF2B5EF4-FFF2-40B4-BE49-F238E27FC236}">
                <a16:creationId xmlns:a16="http://schemas.microsoft.com/office/drawing/2014/main" xmlns="" id="{FAC42938-EC36-064A-8AE2-2E4BA989E5A7}"/>
              </a:ext>
            </a:extLst>
          </p:cNvPr>
          <p:cNvSpPr/>
          <p:nvPr/>
        </p:nvSpPr>
        <p:spPr>
          <a:xfrm>
            <a:off x="446567" y="3125972"/>
            <a:ext cx="3413052" cy="159488"/>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Frame 2">
            <a:extLst>
              <a:ext uri="{FF2B5EF4-FFF2-40B4-BE49-F238E27FC236}">
                <a16:creationId xmlns:a16="http://schemas.microsoft.com/office/drawing/2014/main" xmlns="" id="{C443AC99-AF1E-144E-8534-050023C65238}"/>
              </a:ext>
            </a:extLst>
          </p:cNvPr>
          <p:cNvSpPr/>
          <p:nvPr/>
        </p:nvSpPr>
        <p:spPr>
          <a:xfrm>
            <a:off x="1350335" y="2115879"/>
            <a:ext cx="3131541" cy="180754"/>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Frame 6">
            <a:extLst>
              <a:ext uri="{FF2B5EF4-FFF2-40B4-BE49-F238E27FC236}">
                <a16:creationId xmlns:a16="http://schemas.microsoft.com/office/drawing/2014/main" xmlns="" id="{FAC42938-EC36-064A-8AE2-2E4BA989E5A7}"/>
              </a:ext>
            </a:extLst>
          </p:cNvPr>
          <p:cNvSpPr/>
          <p:nvPr/>
        </p:nvSpPr>
        <p:spPr>
          <a:xfrm>
            <a:off x="894979" y="3457462"/>
            <a:ext cx="2857630" cy="159488"/>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Frame 7">
            <a:extLst>
              <a:ext uri="{FF2B5EF4-FFF2-40B4-BE49-F238E27FC236}">
                <a16:creationId xmlns:a16="http://schemas.microsoft.com/office/drawing/2014/main" xmlns="" id="{FAC42938-EC36-064A-8AE2-2E4BA989E5A7}"/>
              </a:ext>
            </a:extLst>
          </p:cNvPr>
          <p:cNvSpPr/>
          <p:nvPr/>
        </p:nvSpPr>
        <p:spPr>
          <a:xfrm>
            <a:off x="1114219" y="4125465"/>
            <a:ext cx="2466515" cy="159488"/>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Frame 8">
            <a:extLst>
              <a:ext uri="{FF2B5EF4-FFF2-40B4-BE49-F238E27FC236}">
                <a16:creationId xmlns:a16="http://schemas.microsoft.com/office/drawing/2014/main" xmlns="" id="{FAC42938-EC36-064A-8AE2-2E4BA989E5A7}"/>
              </a:ext>
            </a:extLst>
          </p:cNvPr>
          <p:cNvSpPr/>
          <p:nvPr/>
        </p:nvSpPr>
        <p:spPr>
          <a:xfrm>
            <a:off x="1624246" y="4284953"/>
            <a:ext cx="1956488" cy="159488"/>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Frame 9">
            <a:extLst>
              <a:ext uri="{FF2B5EF4-FFF2-40B4-BE49-F238E27FC236}">
                <a16:creationId xmlns:a16="http://schemas.microsoft.com/office/drawing/2014/main" xmlns="" id="{FAC42938-EC36-064A-8AE2-2E4BA989E5A7}"/>
              </a:ext>
            </a:extLst>
          </p:cNvPr>
          <p:cNvSpPr/>
          <p:nvPr/>
        </p:nvSpPr>
        <p:spPr>
          <a:xfrm>
            <a:off x="230893" y="1112447"/>
            <a:ext cx="8343769" cy="159488"/>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Frame 10">
            <a:extLst>
              <a:ext uri="{FF2B5EF4-FFF2-40B4-BE49-F238E27FC236}">
                <a16:creationId xmlns:a16="http://schemas.microsoft.com/office/drawing/2014/main" xmlns="" id="{FAC42938-EC36-064A-8AE2-2E4BA989E5A7}"/>
              </a:ext>
            </a:extLst>
          </p:cNvPr>
          <p:cNvSpPr/>
          <p:nvPr/>
        </p:nvSpPr>
        <p:spPr>
          <a:xfrm>
            <a:off x="1161963" y="4784291"/>
            <a:ext cx="2189604" cy="159488"/>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ame 11">
            <a:extLst>
              <a:ext uri="{FF2B5EF4-FFF2-40B4-BE49-F238E27FC236}">
                <a16:creationId xmlns:a16="http://schemas.microsoft.com/office/drawing/2014/main" xmlns="" id="{FAC42938-EC36-064A-8AE2-2E4BA989E5A7}"/>
              </a:ext>
            </a:extLst>
          </p:cNvPr>
          <p:cNvSpPr/>
          <p:nvPr/>
        </p:nvSpPr>
        <p:spPr>
          <a:xfrm>
            <a:off x="1534359" y="5299895"/>
            <a:ext cx="1740819" cy="159488"/>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8219770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s-of-care-031016-AACR.png"/>
          <p:cNvPicPr>
            <a:picLocks noChangeAspect="1"/>
          </p:cNvPicPr>
          <p:nvPr/>
        </p:nvPicPr>
        <p:blipFill rotWithShape="1">
          <a:blip r:embed="rId3">
            <a:alphaModFix/>
            <a:extLst>
              <a:ext uri="{28A0092B-C50C-407E-A947-70E740481C1C}">
                <a14:useLocalDpi xmlns:a14="http://schemas.microsoft.com/office/drawing/2010/main" val="0"/>
              </a:ext>
            </a:extLst>
          </a:blip>
          <a:srcRect l="5869" r="7922" b="-32"/>
          <a:stretch/>
        </p:blipFill>
        <p:spPr>
          <a:xfrm>
            <a:off x="0" y="874207"/>
            <a:ext cx="9132307" cy="5704715"/>
          </a:xfrm>
          <a:prstGeom prst="rect">
            <a:avLst/>
          </a:prstGeom>
        </p:spPr>
      </p:pic>
      <p:sp>
        <p:nvSpPr>
          <p:cNvPr id="3" name="Title 1">
            <a:extLst>
              <a:ext uri="{FF2B5EF4-FFF2-40B4-BE49-F238E27FC236}">
                <a16:creationId xmlns:a16="http://schemas.microsoft.com/office/drawing/2014/main" xmlns="" id="{D0D5466B-BCD7-3446-9A17-BD3BD95F7A98}"/>
              </a:ext>
            </a:extLst>
          </p:cNvPr>
          <p:cNvSpPr txBox="1">
            <a:spLocks/>
          </p:cNvSpPr>
          <p:nvPr/>
        </p:nvSpPr>
        <p:spPr>
          <a:xfrm>
            <a:off x="0" y="151195"/>
            <a:ext cx="7886700" cy="99417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750" b="1" dirty="0">
                <a:ln>
                  <a:solidFill>
                    <a:schemeClr val="tx1"/>
                  </a:solidFill>
                </a:ln>
                <a:solidFill>
                  <a:schemeClr val="accent6">
                    <a:lumMod val="50000"/>
                  </a:schemeClr>
                </a:solidFill>
                <a:latin typeface="Arial"/>
                <a:cs typeface="Arial"/>
              </a:rPr>
              <a:t>What treatments are available?</a:t>
            </a:r>
          </a:p>
        </p:txBody>
      </p:sp>
    </p:spTree>
    <p:extLst>
      <p:ext uri="{BB962C8B-B14F-4D97-AF65-F5344CB8AC3E}">
        <p14:creationId xmlns:p14="http://schemas.microsoft.com/office/powerpoint/2010/main" val="10984078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s-of-care-031016-AACR.png"/>
          <p:cNvPicPr>
            <a:picLocks noChangeAspect="1"/>
          </p:cNvPicPr>
          <p:nvPr/>
        </p:nvPicPr>
        <p:blipFill rotWithShape="1">
          <a:blip r:embed="rId3">
            <a:alphaModFix/>
            <a:extLst>
              <a:ext uri="{28A0092B-C50C-407E-A947-70E740481C1C}">
                <a14:useLocalDpi xmlns:a14="http://schemas.microsoft.com/office/drawing/2010/main" val="0"/>
              </a:ext>
            </a:extLst>
          </a:blip>
          <a:srcRect l="5869" r="7922" b="-32"/>
          <a:stretch/>
        </p:blipFill>
        <p:spPr>
          <a:xfrm>
            <a:off x="0" y="874207"/>
            <a:ext cx="9132307" cy="5704715"/>
          </a:xfrm>
          <a:prstGeom prst="rect">
            <a:avLst/>
          </a:prstGeom>
        </p:spPr>
      </p:pic>
      <p:sp>
        <p:nvSpPr>
          <p:cNvPr id="3" name="Title 1">
            <a:extLst>
              <a:ext uri="{FF2B5EF4-FFF2-40B4-BE49-F238E27FC236}">
                <a16:creationId xmlns:a16="http://schemas.microsoft.com/office/drawing/2014/main" xmlns="" id="{D0D5466B-BCD7-3446-9A17-BD3BD95F7A98}"/>
              </a:ext>
            </a:extLst>
          </p:cNvPr>
          <p:cNvSpPr txBox="1">
            <a:spLocks/>
          </p:cNvSpPr>
          <p:nvPr/>
        </p:nvSpPr>
        <p:spPr>
          <a:xfrm>
            <a:off x="0" y="151195"/>
            <a:ext cx="7886700" cy="99417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750" b="1" dirty="0">
                <a:ln>
                  <a:solidFill>
                    <a:schemeClr val="tx1"/>
                  </a:solidFill>
                </a:ln>
                <a:solidFill>
                  <a:schemeClr val="accent6">
                    <a:lumMod val="50000"/>
                  </a:schemeClr>
                </a:solidFill>
                <a:latin typeface="Arial"/>
                <a:cs typeface="Arial"/>
              </a:rPr>
              <a:t>Our focus</a:t>
            </a:r>
          </a:p>
        </p:txBody>
      </p:sp>
      <p:sp>
        <p:nvSpPr>
          <p:cNvPr id="4" name="Rectangle 3">
            <a:extLst>
              <a:ext uri="{FF2B5EF4-FFF2-40B4-BE49-F238E27FC236}">
                <a16:creationId xmlns:a16="http://schemas.microsoft.com/office/drawing/2014/main" xmlns="" id="{FAD27B16-0300-A445-9D33-14BD8AC33FB4}"/>
              </a:ext>
            </a:extLst>
          </p:cNvPr>
          <p:cNvSpPr/>
          <p:nvPr/>
        </p:nvSpPr>
        <p:spPr>
          <a:xfrm>
            <a:off x="2023475" y="1868379"/>
            <a:ext cx="3256877" cy="4267943"/>
          </a:xfrm>
          <a:prstGeom prst="rect">
            <a:avLst/>
          </a:prstGeom>
          <a:noFill/>
          <a:ln w="762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7262539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neck_cmt_adelstein.gif">
            <a:extLst>
              <a:ext uri="{FF2B5EF4-FFF2-40B4-BE49-F238E27FC236}">
                <a16:creationId xmlns:a16="http://schemas.microsoft.com/office/drawing/2014/main" xmlns="" id="{8ACA26D8-F3AD-A641-BC71-58F275068A8D}"/>
              </a:ext>
            </a:extLst>
          </p:cNvPr>
          <p:cNvPicPr>
            <a:picLocks noChangeAspect="1"/>
          </p:cNvPicPr>
          <p:nvPr/>
        </p:nvPicPr>
        <p:blipFill rotWithShape="1">
          <a:blip r:embed="rId3">
            <a:extLst>
              <a:ext uri="{28A0092B-C50C-407E-A947-70E740481C1C}">
                <a14:useLocalDpi xmlns:a14="http://schemas.microsoft.com/office/drawing/2010/main" val="0"/>
              </a:ext>
            </a:extLst>
          </a:blip>
          <a:srcRect t="4942" r="-3" b="444"/>
          <a:stretch/>
        </p:blipFill>
        <p:spPr>
          <a:xfrm>
            <a:off x="1406551" y="1466443"/>
            <a:ext cx="6480149" cy="4663505"/>
          </a:xfrm>
          <a:prstGeom prst="rect">
            <a:avLst/>
          </a:prstGeom>
        </p:spPr>
      </p:pic>
      <p:sp>
        <p:nvSpPr>
          <p:cNvPr id="6" name="Title 1">
            <a:extLst>
              <a:ext uri="{FF2B5EF4-FFF2-40B4-BE49-F238E27FC236}">
                <a16:creationId xmlns:a16="http://schemas.microsoft.com/office/drawing/2014/main" xmlns="" id="{D0D5466B-BCD7-3446-9A17-BD3BD95F7A98}"/>
              </a:ext>
            </a:extLst>
          </p:cNvPr>
          <p:cNvSpPr>
            <a:spLocks noGrp="1"/>
          </p:cNvSpPr>
          <p:nvPr>
            <p:ph type="title"/>
          </p:nvPr>
        </p:nvSpPr>
        <p:spPr>
          <a:xfrm>
            <a:off x="0" y="0"/>
            <a:ext cx="7886700" cy="994172"/>
          </a:xfrm>
        </p:spPr>
        <p:txBody>
          <a:bodyPr>
            <a:normAutofit/>
          </a:bodyPr>
          <a:lstStyle/>
          <a:p>
            <a:r>
              <a:rPr lang="en-US" sz="3750" b="1" dirty="0">
                <a:ln>
                  <a:solidFill>
                    <a:schemeClr val="tx1"/>
                  </a:solidFill>
                </a:ln>
                <a:solidFill>
                  <a:schemeClr val="accent6">
                    <a:lumMod val="50000"/>
                  </a:schemeClr>
                </a:solidFill>
                <a:latin typeface="Arial"/>
                <a:cs typeface="Arial"/>
              </a:rPr>
              <a:t>Combinatorial therapy</a:t>
            </a:r>
          </a:p>
        </p:txBody>
      </p:sp>
    </p:spTree>
    <p:extLst>
      <p:ext uri="{BB962C8B-B14F-4D97-AF65-F5344CB8AC3E}">
        <p14:creationId xmlns:p14="http://schemas.microsoft.com/office/powerpoint/2010/main" val="7627642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Screen Shot 2018-01-28 at 8.57.48 PM.png">
            <a:extLst>
              <a:ext uri="{FF2B5EF4-FFF2-40B4-BE49-F238E27FC236}">
                <a16:creationId xmlns:a16="http://schemas.microsoft.com/office/drawing/2014/main" xmlns="" id="{A731EA3E-398E-4F40-BA88-510BC0BA2F7A}"/>
              </a:ext>
            </a:extLst>
          </p:cNvPr>
          <p:cNvPicPr>
            <a:picLocks noChangeAspect="1"/>
          </p:cNvPicPr>
          <p:nvPr/>
        </p:nvPicPr>
        <p:blipFill rotWithShape="1">
          <a:blip r:embed="rId3">
            <a:extLst>
              <a:ext uri="{28A0092B-C50C-407E-A947-70E740481C1C}">
                <a14:useLocalDpi xmlns:a14="http://schemas.microsoft.com/office/drawing/2010/main" val="0"/>
              </a:ext>
            </a:extLst>
          </a:blip>
          <a:srcRect r="11629" b="-2"/>
          <a:stretch/>
        </p:blipFill>
        <p:spPr>
          <a:xfrm>
            <a:off x="5131653" y="3429000"/>
            <a:ext cx="4012347" cy="2156706"/>
          </a:xfrm>
          <a:prstGeom prst="rect">
            <a:avLst/>
          </a:prstGeom>
        </p:spPr>
      </p:pic>
      <p:pic>
        <p:nvPicPr>
          <p:cNvPr id="9" name="Picture 8" descr="IMG_7051.jpg">
            <a:extLst>
              <a:ext uri="{FF2B5EF4-FFF2-40B4-BE49-F238E27FC236}">
                <a16:creationId xmlns:a16="http://schemas.microsoft.com/office/drawing/2014/main" xmlns="" id="{3A35ACA1-89F8-A443-ADA1-F34B8FC2CD35}"/>
              </a:ext>
            </a:extLst>
          </p:cNvPr>
          <p:cNvPicPr>
            <a:picLocks noChangeAspect="1"/>
          </p:cNvPicPr>
          <p:nvPr/>
        </p:nvPicPr>
        <p:blipFill rotWithShape="1">
          <a:blip r:embed="rId4">
            <a:extLst>
              <a:ext uri="{28A0092B-C50C-407E-A947-70E740481C1C}">
                <a14:useLocalDpi xmlns:a14="http://schemas.microsoft.com/office/drawing/2010/main" val="0"/>
              </a:ext>
            </a:extLst>
          </a:blip>
          <a:srcRect t="26675" r="-3" b="2401"/>
          <a:stretch/>
        </p:blipFill>
        <p:spPr>
          <a:xfrm>
            <a:off x="5131653" y="1333128"/>
            <a:ext cx="4012347" cy="2134232"/>
          </a:xfrm>
          <a:prstGeom prst="rect">
            <a:avLst/>
          </a:prstGeom>
        </p:spPr>
      </p:pic>
      <p:sp>
        <p:nvSpPr>
          <p:cNvPr id="5" name="Title 1">
            <a:extLst>
              <a:ext uri="{FF2B5EF4-FFF2-40B4-BE49-F238E27FC236}">
                <a16:creationId xmlns:a16="http://schemas.microsoft.com/office/drawing/2014/main" xmlns="" id="{D0D5466B-BCD7-3446-9A17-BD3BD95F7A98}"/>
              </a:ext>
            </a:extLst>
          </p:cNvPr>
          <p:cNvSpPr>
            <a:spLocks noGrp="1"/>
          </p:cNvSpPr>
          <p:nvPr>
            <p:ph type="title"/>
          </p:nvPr>
        </p:nvSpPr>
        <p:spPr>
          <a:xfrm>
            <a:off x="14884" y="0"/>
            <a:ext cx="9129115" cy="994172"/>
          </a:xfrm>
        </p:spPr>
        <p:txBody>
          <a:bodyPr>
            <a:normAutofit fontScale="90000"/>
          </a:bodyPr>
          <a:lstStyle/>
          <a:p>
            <a:r>
              <a:rPr lang="en-US" sz="3750" b="1" dirty="0">
                <a:ln>
                  <a:solidFill>
                    <a:schemeClr val="tx1"/>
                  </a:solidFill>
                </a:ln>
                <a:solidFill>
                  <a:schemeClr val="accent6">
                    <a:lumMod val="50000"/>
                  </a:schemeClr>
                </a:solidFill>
                <a:latin typeface="Arial"/>
                <a:cs typeface="Arial"/>
              </a:rPr>
              <a:t>Experimental approach: </a:t>
            </a:r>
            <a:br>
              <a:rPr lang="en-US" sz="3750" b="1" dirty="0">
                <a:ln>
                  <a:solidFill>
                    <a:schemeClr val="tx1"/>
                  </a:solidFill>
                </a:ln>
                <a:solidFill>
                  <a:schemeClr val="accent6">
                    <a:lumMod val="50000"/>
                  </a:schemeClr>
                </a:solidFill>
                <a:latin typeface="Arial"/>
                <a:cs typeface="Arial"/>
              </a:rPr>
            </a:br>
            <a:r>
              <a:rPr lang="en-US" sz="3750" b="1" i="1" dirty="0">
                <a:ln>
                  <a:solidFill>
                    <a:schemeClr val="tx1"/>
                  </a:solidFill>
                </a:ln>
                <a:solidFill>
                  <a:schemeClr val="accent6">
                    <a:lumMod val="50000"/>
                  </a:schemeClr>
                </a:solidFill>
                <a:latin typeface="Arial"/>
                <a:cs typeface="Arial"/>
              </a:rPr>
              <a:t>Drosophila melanogaster</a:t>
            </a:r>
            <a:endParaRPr lang="en-US" sz="3750" b="1" dirty="0">
              <a:ln>
                <a:solidFill>
                  <a:schemeClr val="tx1"/>
                </a:solidFill>
              </a:ln>
              <a:solidFill>
                <a:schemeClr val="accent6">
                  <a:lumMod val="50000"/>
                </a:schemeClr>
              </a:solidFill>
              <a:latin typeface="Arial"/>
              <a:cs typeface="Arial"/>
            </a:endParaRPr>
          </a:p>
        </p:txBody>
      </p:sp>
      <p:pic>
        <p:nvPicPr>
          <p:cNvPr id="10" name="Content Placeholder 9" descr="Developmental_Events_in_the_Life_Cycle_of_Drosophila.jpg">
            <a:extLst>
              <a:ext uri="{FF2B5EF4-FFF2-40B4-BE49-F238E27FC236}">
                <a16:creationId xmlns:a16="http://schemas.microsoft.com/office/drawing/2014/main" xmlns="" id="{050137FC-34CE-784B-80F9-AA0E2BEA2529}"/>
              </a:ext>
            </a:extLst>
          </p:cNvPr>
          <p:cNvPicPr>
            <a:picLocks noGrp="1" noChangeAspect="1"/>
          </p:cNvPicPr>
          <p:nvPr>
            <p:ph idx="1"/>
          </p:nvPr>
        </p:nvPicPr>
        <p:blipFill rotWithShape="1">
          <a:blip r:embed="rId5">
            <a:extLst>
              <a:ext uri="{28A0092B-C50C-407E-A947-70E740481C1C}">
                <a14:useLocalDpi xmlns:a14="http://schemas.microsoft.com/office/drawing/2010/main" val="0"/>
              </a:ext>
            </a:extLst>
          </a:blip>
          <a:srcRect l="-1092" r="-46"/>
          <a:stretch/>
        </p:blipFill>
        <p:spPr>
          <a:xfrm>
            <a:off x="-48453" y="1333128"/>
            <a:ext cx="5180106" cy="4252578"/>
          </a:xfrm>
          <a:prstGeom prst="rect">
            <a:avLst/>
          </a:prstGeom>
        </p:spPr>
      </p:pic>
    </p:spTree>
    <p:extLst>
      <p:ext uri="{BB962C8B-B14F-4D97-AF65-F5344CB8AC3E}">
        <p14:creationId xmlns:p14="http://schemas.microsoft.com/office/powerpoint/2010/main" val="17171663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4781" y="818150"/>
            <a:ext cx="8514437" cy="4647426"/>
          </a:xfrm>
          <a:prstGeom prst="rect">
            <a:avLst/>
          </a:prstGeom>
          <a:noFill/>
        </p:spPr>
        <p:txBody>
          <a:bodyPr wrap="square" rtlCol="0">
            <a:spAutoFit/>
          </a:bodyPr>
          <a:lstStyle/>
          <a:p>
            <a:r>
              <a:rPr lang="en-US" sz="4000" b="1" dirty="0">
                <a:ln>
                  <a:solidFill>
                    <a:sysClr val="windowText" lastClr="000000"/>
                  </a:solidFill>
                </a:ln>
                <a:solidFill>
                  <a:schemeClr val="accent6">
                    <a:lumMod val="50000"/>
                  </a:schemeClr>
                </a:solidFill>
                <a:latin typeface="Arial"/>
                <a:cs typeface="Arial"/>
              </a:rPr>
              <a:t>Outline:</a:t>
            </a:r>
          </a:p>
          <a:p>
            <a:endParaRPr lang="en-US" sz="3200" dirty="0">
              <a:solidFill>
                <a:srgbClr val="B4D2AF"/>
              </a:solidFill>
              <a:latin typeface="Arial"/>
              <a:cs typeface="Arial"/>
            </a:endParaRPr>
          </a:p>
          <a:p>
            <a:pPr marL="257175" indent="-257175">
              <a:buAutoNum type="arabicPeriod"/>
            </a:pPr>
            <a:r>
              <a:rPr lang="en-US" sz="3200" dirty="0">
                <a:solidFill>
                  <a:srgbClr val="B4D2AF"/>
                </a:solidFill>
                <a:latin typeface="Arial"/>
                <a:cs typeface="Arial"/>
              </a:rPr>
              <a:t> Cancer and the Discovery Lab</a:t>
            </a:r>
          </a:p>
          <a:p>
            <a:pPr marL="257175" indent="-257175">
              <a:buAutoNum type="arabicPeriod"/>
            </a:pPr>
            <a:endParaRPr lang="en-US" sz="3200" dirty="0">
              <a:solidFill>
                <a:schemeClr val="accent6">
                  <a:lumMod val="40000"/>
                  <a:lumOff val="60000"/>
                </a:schemeClr>
              </a:solidFill>
              <a:latin typeface="Arial"/>
              <a:cs typeface="Arial"/>
            </a:endParaRPr>
          </a:p>
          <a:p>
            <a:pPr marL="257175" indent="-257175">
              <a:buAutoNum type="arabicPeriod"/>
            </a:pPr>
            <a:r>
              <a:rPr lang="en-US" sz="3200" dirty="0">
                <a:solidFill>
                  <a:schemeClr val="accent6">
                    <a:lumMod val="50000"/>
                  </a:schemeClr>
                </a:solidFill>
                <a:latin typeface="Arial"/>
                <a:cs typeface="Arial"/>
              </a:rPr>
              <a:t> Results from the compound library screen</a:t>
            </a:r>
          </a:p>
          <a:p>
            <a:pPr marL="257175" indent="-257175">
              <a:buAutoNum type="arabicPeriod"/>
            </a:pPr>
            <a:endParaRPr lang="en-US" sz="3200" dirty="0">
              <a:solidFill>
                <a:srgbClr val="B4D2AF"/>
              </a:solidFill>
              <a:latin typeface="Arial"/>
              <a:cs typeface="Arial"/>
            </a:endParaRPr>
          </a:p>
          <a:p>
            <a:pPr marL="257175" indent="-257175">
              <a:buAutoNum type="arabicPeriod"/>
            </a:pPr>
            <a:r>
              <a:rPr lang="en-US" sz="3200" dirty="0">
                <a:solidFill>
                  <a:srgbClr val="B4D2AF"/>
                </a:solidFill>
                <a:latin typeface="Arial"/>
                <a:cs typeface="Arial"/>
              </a:rPr>
              <a:t> Highlights from our independent project</a:t>
            </a:r>
          </a:p>
          <a:p>
            <a:pPr marL="257175" indent="-257175">
              <a:buAutoNum type="arabicPeriod"/>
            </a:pPr>
            <a:endParaRPr lang="en-US" sz="3200" dirty="0">
              <a:solidFill>
                <a:srgbClr val="B4D2AF"/>
              </a:solidFill>
              <a:latin typeface="Arial"/>
              <a:cs typeface="Arial"/>
            </a:endParaRPr>
          </a:p>
          <a:p>
            <a:pPr marL="257175" indent="-257175">
              <a:buAutoNum type="arabicPeriod"/>
            </a:pPr>
            <a:r>
              <a:rPr lang="en-US" sz="3200" dirty="0">
                <a:solidFill>
                  <a:srgbClr val="B4D2AF"/>
                </a:solidFill>
                <a:latin typeface="Arial"/>
                <a:cs typeface="Arial"/>
              </a:rPr>
              <a:t> Conclusions</a:t>
            </a:r>
          </a:p>
        </p:txBody>
      </p:sp>
    </p:spTree>
    <p:extLst>
      <p:ext uri="{BB962C8B-B14F-4D97-AF65-F5344CB8AC3E}">
        <p14:creationId xmlns:p14="http://schemas.microsoft.com/office/powerpoint/2010/main" val="20612160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nvPr>
        </p:nvGraphicFramePr>
        <p:xfrm>
          <a:off x="1352550" y="1009650"/>
          <a:ext cx="6543675" cy="4248150"/>
        </p:xfrm>
        <a:graphic>
          <a:graphicData uri="http://schemas.openxmlformats.org/drawingml/2006/chart">
            <c:chart xmlns:c="http://schemas.openxmlformats.org/drawingml/2006/chart" xmlns:r="http://schemas.openxmlformats.org/officeDocument/2006/relationships" r:id="rId3"/>
          </a:graphicData>
        </a:graphic>
      </p:graphicFrame>
      <p:cxnSp>
        <p:nvCxnSpPr>
          <p:cNvPr id="8" name="Straight Connector 7"/>
          <p:cNvCxnSpPr/>
          <p:nvPr/>
        </p:nvCxnSpPr>
        <p:spPr>
          <a:xfrm flipV="1">
            <a:off x="2076450" y="3248025"/>
            <a:ext cx="5686425" cy="381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2076450" y="4286250"/>
            <a:ext cx="5686425" cy="0"/>
          </a:xfrm>
          <a:prstGeom prst="line">
            <a:avLst/>
          </a:prstGeom>
          <a:ln>
            <a:solidFill>
              <a:srgbClr val="FF0000"/>
            </a:solidFill>
            <a:prstDash val="sysDash"/>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076450" y="2200275"/>
            <a:ext cx="5686425" cy="0"/>
          </a:xfrm>
          <a:prstGeom prst="line">
            <a:avLst/>
          </a:prstGeom>
          <a:ln>
            <a:solidFill>
              <a:srgbClr val="FF0000"/>
            </a:solidFill>
            <a:prstDash val="sysDash"/>
          </a:ln>
        </p:spPr>
        <p:style>
          <a:lnRef idx="2">
            <a:schemeClr val="accent1"/>
          </a:lnRef>
          <a:fillRef idx="0">
            <a:schemeClr val="accent1"/>
          </a:fillRef>
          <a:effectRef idx="1">
            <a:schemeClr val="accent1"/>
          </a:effectRef>
          <a:fontRef idx="minor">
            <a:schemeClr val="tx1"/>
          </a:fontRef>
        </p:style>
      </p:cxnSp>
      <p:sp>
        <p:nvSpPr>
          <p:cNvPr id="7" name="Title 1">
            <a:extLst>
              <a:ext uri="{FF2B5EF4-FFF2-40B4-BE49-F238E27FC236}">
                <a16:creationId xmlns:a16="http://schemas.microsoft.com/office/drawing/2014/main" xmlns="" id="{20A165BD-1493-D64C-8EE5-777C3E0324C1}"/>
              </a:ext>
            </a:extLst>
          </p:cNvPr>
          <p:cNvSpPr txBox="1">
            <a:spLocks/>
          </p:cNvSpPr>
          <p:nvPr/>
        </p:nvSpPr>
        <p:spPr>
          <a:xfrm>
            <a:off x="0" y="234554"/>
            <a:ext cx="9144000" cy="994172"/>
          </a:xfrm>
          <a:prstGeom prst="rect">
            <a:avLst/>
          </a:prstGeom>
        </p:spPr>
        <p:txBody>
          <a:bodyPr vert="horz" lIns="91440" tIns="45720" rIns="91440" bIns="45720" rtlCol="0" anchor="b">
            <a:normAutofit fontScale="97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750" b="1">
                <a:ln>
                  <a:solidFill>
                    <a:schemeClr val="tx1"/>
                  </a:solidFill>
                </a:ln>
                <a:solidFill>
                  <a:schemeClr val="accent6">
                    <a:lumMod val="50000"/>
                  </a:schemeClr>
                </a:solidFill>
                <a:latin typeface="Arial"/>
                <a:cs typeface="Arial"/>
              </a:rPr>
              <a:t>Diversity Set IV </a:t>
            </a:r>
            <a:r>
              <a:rPr lang="mr-IN" sz="3750" b="1">
                <a:ln>
                  <a:solidFill>
                    <a:schemeClr val="tx1"/>
                  </a:solidFill>
                </a:ln>
                <a:solidFill>
                  <a:schemeClr val="accent6">
                    <a:lumMod val="50000"/>
                  </a:schemeClr>
                </a:solidFill>
                <a:latin typeface="Arial"/>
                <a:cs typeface="Arial"/>
              </a:rPr>
              <a:t>–</a:t>
            </a:r>
            <a:r>
              <a:rPr lang="en-US" sz="3750" b="1">
                <a:ln>
                  <a:solidFill>
                    <a:schemeClr val="tx1"/>
                  </a:solidFill>
                </a:ln>
                <a:solidFill>
                  <a:schemeClr val="accent6">
                    <a:lumMod val="50000"/>
                  </a:schemeClr>
                </a:solidFill>
                <a:latin typeface="Arial"/>
                <a:cs typeface="Arial"/>
              </a:rPr>
              <a:t> National Cancer Institute</a:t>
            </a:r>
            <a:endParaRPr lang="en-US" sz="3750" b="1" dirty="0">
              <a:ln>
                <a:solidFill>
                  <a:schemeClr val="tx1"/>
                </a:solidFill>
              </a:ln>
              <a:solidFill>
                <a:schemeClr val="accent6">
                  <a:lumMod val="50000"/>
                </a:schemeClr>
              </a:solidFill>
              <a:latin typeface="Arial"/>
              <a:cs typeface="Arial"/>
            </a:endParaRPr>
          </a:p>
        </p:txBody>
      </p:sp>
      <p:sp>
        <p:nvSpPr>
          <p:cNvPr id="2" name="TextBox 1">
            <a:extLst>
              <a:ext uri="{FF2B5EF4-FFF2-40B4-BE49-F238E27FC236}">
                <a16:creationId xmlns:a16="http://schemas.microsoft.com/office/drawing/2014/main" xmlns="" id="{C5F540F1-1F07-A24F-A0F1-F4C1F5AE4D44}"/>
              </a:ext>
            </a:extLst>
          </p:cNvPr>
          <p:cNvSpPr txBox="1"/>
          <p:nvPr/>
        </p:nvSpPr>
        <p:spPr>
          <a:xfrm>
            <a:off x="4179433" y="5388530"/>
            <a:ext cx="1480457" cy="369332"/>
          </a:xfrm>
          <a:prstGeom prst="rect">
            <a:avLst/>
          </a:prstGeom>
          <a:noFill/>
        </p:spPr>
        <p:txBody>
          <a:bodyPr wrap="square" rtlCol="0">
            <a:spAutoFit/>
          </a:bodyPr>
          <a:lstStyle/>
          <a:p>
            <a:r>
              <a:rPr lang="en-US" dirty="0"/>
              <a:t>Compound #</a:t>
            </a:r>
          </a:p>
        </p:txBody>
      </p:sp>
    </p:spTree>
    <p:extLst>
      <p:ext uri="{BB962C8B-B14F-4D97-AF65-F5344CB8AC3E}">
        <p14:creationId xmlns:p14="http://schemas.microsoft.com/office/powerpoint/2010/main" val="39504270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D0D5466B-BCD7-3446-9A17-BD3BD95F7A98}"/>
              </a:ext>
            </a:extLst>
          </p:cNvPr>
          <p:cNvSpPr>
            <a:spLocks noGrp="1"/>
          </p:cNvSpPr>
          <p:nvPr>
            <p:ph type="title"/>
          </p:nvPr>
        </p:nvSpPr>
        <p:spPr>
          <a:xfrm>
            <a:off x="0" y="0"/>
            <a:ext cx="9144000" cy="994172"/>
          </a:xfrm>
        </p:spPr>
        <p:txBody>
          <a:bodyPr>
            <a:normAutofit/>
          </a:bodyPr>
          <a:lstStyle/>
          <a:p>
            <a:r>
              <a:rPr lang="en-US" sz="3750" b="1" dirty="0">
                <a:ln>
                  <a:solidFill>
                    <a:schemeClr val="tx1"/>
                  </a:solidFill>
                </a:ln>
                <a:solidFill>
                  <a:schemeClr val="accent6">
                    <a:lumMod val="50000"/>
                  </a:schemeClr>
                </a:solidFill>
                <a:latin typeface="Arial"/>
                <a:cs typeface="Arial"/>
              </a:rPr>
              <a:t>Results of the compound screen</a:t>
            </a:r>
          </a:p>
        </p:txBody>
      </p:sp>
      <p:graphicFrame>
        <p:nvGraphicFramePr>
          <p:cNvPr id="5" name="Chart 4"/>
          <p:cNvGraphicFramePr>
            <a:graphicFrameLocks/>
          </p:cNvGraphicFramePr>
          <p:nvPr>
            <p:extLst>
              <p:ext uri="{D42A27DB-BD31-4B8C-83A1-F6EECF244321}">
                <p14:modId xmlns:p14="http://schemas.microsoft.com/office/powerpoint/2010/main" val="824681616"/>
              </p:ext>
            </p:extLst>
          </p:nvPr>
        </p:nvGraphicFramePr>
        <p:xfrm>
          <a:off x="153804" y="3103168"/>
          <a:ext cx="5890475" cy="3651612"/>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xmlns="" id="{1718AB7D-422D-BC43-8D1C-484E128E90CE}"/>
              </a:ext>
            </a:extLst>
          </p:cNvPr>
          <p:cNvSpPr txBox="1"/>
          <p:nvPr/>
        </p:nvSpPr>
        <p:spPr>
          <a:xfrm>
            <a:off x="0" y="994172"/>
            <a:ext cx="8733453" cy="1846659"/>
          </a:xfrm>
          <a:prstGeom prst="rect">
            <a:avLst/>
          </a:prstGeom>
          <a:noFill/>
        </p:spPr>
        <p:txBody>
          <a:bodyPr wrap="square" rtlCol="0">
            <a:spAutoFit/>
          </a:bodyPr>
          <a:lstStyle/>
          <a:p>
            <a:r>
              <a:rPr lang="en-US" sz="1600" dirty="0">
                <a:latin typeface="Calibri" panose="020F0502020204030204" pitchFamily="34" charset="0"/>
                <a:cs typeface="Calibri" panose="020F0502020204030204" pitchFamily="34" charset="0"/>
              </a:rPr>
              <a:t>39-5 </a:t>
            </a:r>
            <a:r>
              <a:rPr lang="mr-IN" sz="1600" dirty="0">
                <a:latin typeface="Calibri" panose="020F0502020204030204" pitchFamily="34" charset="0"/>
              </a:rPr>
              <a:t>–</a:t>
            </a:r>
            <a:r>
              <a:rPr lang="en-US" sz="1600" dirty="0">
                <a:latin typeface="Calibri" panose="020F0502020204030204" pitchFamily="34" charset="0"/>
                <a:cs typeface="Calibri" panose="020F0502020204030204" pitchFamily="34" charset="0"/>
              </a:rPr>
              <a:t> NSC63963 </a:t>
            </a:r>
            <a:r>
              <a:rPr lang="mr-IN" sz="1600" dirty="0">
                <a:latin typeface="Calibri" panose="020F0502020204030204" pitchFamily="34" charset="0"/>
              </a:rPr>
              <a:t>–</a:t>
            </a:r>
            <a:r>
              <a:rPr lang="en-US" sz="1600" dirty="0">
                <a:latin typeface="Calibri" panose="020F0502020204030204" pitchFamily="34" charset="0"/>
                <a:cs typeface="Calibri" panose="020F0502020204030204" pitchFamily="34" charset="0"/>
              </a:rPr>
              <a:t> ATRYPTAMIN ACETATE </a:t>
            </a:r>
          </a:p>
          <a:p>
            <a:r>
              <a:rPr lang="en-US" sz="1600" dirty="0">
                <a:latin typeface="Calibri" panose="020F0502020204030204" pitchFamily="34" charset="0"/>
                <a:cs typeface="Calibri" panose="020F0502020204030204" pitchFamily="34" charset="0"/>
              </a:rPr>
              <a:t>39-6 </a:t>
            </a:r>
            <a:r>
              <a:rPr lang="mr-IN" sz="1600" dirty="0">
                <a:latin typeface="Calibri" panose="020F0502020204030204" pitchFamily="34" charset="0"/>
              </a:rPr>
              <a:t>–</a:t>
            </a:r>
            <a:r>
              <a:rPr lang="en-US" sz="1600" dirty="0">
                <a:latin typeface="Calibri" panose="020F0502020204030204" pitchFamily="34" charset="0"/>
                <a:cs typeface="Calibri" panose="020F0502020204030204" pitchFamily="34" charset="0"/>
              </a:rPr>
              <a:t> NSC66847 </a:t>
            </a:r>
            <a:r>
              <a:rPr lang="mr-IN" sz="1600" dirty="0">
                <a:latin typeface="Calibri" panose="020F0502020204030204" pitchFamily="34" charset="0"/>
              </a:rPr>
              <a:t>–</a:t>
            </a:r>
            <a:r>
              <a:rPr lang="en-US" sz="1600" dirty="0">
                <a:latin typeface="Calibri" panose="020F0502020204030204" pitchFamily="34" charset="0"/>
                <a:cs typeface="Calibri" panose="020F0502020204030204" pitchFamily="34" charset="0"/>
              </a:rPr>
              <a:t> THALIDOMIDE</a:t>
            </a:r>
          </a:p>
          <a:p>
            <a:r>
              <a:rPr lang="en-US" sz="1600" dirty="0">
                <a:latin typeface="Calibri" panose="020F0502020204030204" pitchFamily="34" charset="0"/>
                <a:cs typeface="Calibri" panose="020F0502020204030204" pitchFamily="34" charset="0"/>
              </a:rPr>
              <a:t>40-5 </a:t>
            </a:r>
            <a:r>
              <a:rPr lang="mr-IN" sz="1600" dirty="0">
                <a:latin typeface="Calibri" panose="020F0502020204030204" pitchFamily="34" charset="0"/>
              </a:rPr>
              <a:t>–</a:t>
            </a:r>
            <a:r>
              <a:rPr lang="en-US" sz="1600" dirty="0">
                <a:latin typeface="Calibri" panose="020F0502020204030204" pitchFamily="34" charset="0"/>
                <a:cs typeface="Calibri" panose="020F0502020204030204" pitchFamily="34" charset="0"/>
              </a:rPr>
              <a:t> NSC77596 </a:t>
            </a:r>
            <a:r>
              <a:rPr lang="mr-IN" sz="1600" dirty="0">
                <a:latin typeface="Calibri" panose="020F0502020204030204" pitchFamily="34" charset="0"/>
              </a:rPr>
              <a:t>–</a:t>
            </a:r>
            <a:r>
              <a:rPr lang="en-US" sz="1600" dirty="0">
                <a:latin typeface="Calibri" panose="020F0502020204030204" pitchFamily="34" charset="0"/>
                <a:cs typeface="Calibri" panose="020F0502020204030204" pitchFamily="34" charset="0"/>
              </a:rPr>
              <a:t> 4-CHLORO-5-[2-(1,3-DIOXOLAN-2-YL)ETHYL]-6-METHYLPYRIMIDIN-2-AMINE</a:t>
            </a:r>
          </a:p>
          <a:p>
            <a:r>
              <a:rPr lang="en-US" sz="1600" dirty="0">
                <a:latin typeface="Calibri" panose="020F0502020204030204" pitchFamily="34" charset="0"/>
                <a:cs typeface="Calibri" panose="020F0502020204030204" pitchFamily="34" charset="0"/>
              </a:rPr>
              <a:t>40-7 </a:t>
            </a:r>
            <a:r>
              <a:rPr lang="mr-IN" sz="1600" dirty="0">
                <a:latin typeface="Calibri" panose="020F0502020204030204" pitchFamily="34" charset="0"/>
              </a:rPr>
              <a:t>–</a:t>
            </a:r>
            <a:r>
              <a:rPr lang="en-US" sz="1600" dirty="0">
                <a:latin typeface="Calibri" panose="020F0502020204030204" pitchFamily="34" charset="0"/>
                <a:cs typeface="Calibri" panose="020F0502020204030204" pitchFamily="34" charset="0"/>
              </a:rPr>
              <a:t> NSC 79139 </a:t>
            </a:r>
            <a:r>
              <a:rPr lang="mr-IN" sz="1600" dirty="0">
                <a:latin typeface="Calibri" panose="020F0502020204030204" pitchFamily="34" charset="0"/>
              </a:rPr>
              <a:t>–</a:t>
            </a:r>
            <a:r>
              <a:rPr lang="en-US" sz="1600" dirty="0">
                <a:latin typeface="Calibri" panose="020F0502020204030204" pitchFamily="34" charset="0"/>
                <a:cs typeface="Calibri" panose="020F0502020204030204" pitchFamily="34" charset="0"/>
              </a:rPr>
              <a:t> 2-NORBORNANEACETIC ACID</a:t>
            </a:r>
          </a:p>
          <a:p>
            <a:r>
              <a:rPr lang="en-US" sz="1600" dirty="0">
                <a:latin typeface="Calibri" panose="020F0502020204030204" pitchFamily="34" charset="0"/>
                <a:cs typeface="Calibri" panose="020F0502020204030204" pitchFamily="34" charset="0"/>
              </a:rPr>
              <a:t>41-1 </a:t>
            </a:r>
            <a:r>
              <a:rPr lang="mr-IN" sz="1600" dirty="0">
                <a:latin typeface="Calibri" panose="020F0502020204030204" pitchFamily="34" charset="0"/>
              </a:rPr>
              <a:t>–</a:t>
            </a:r>
            <a:r>
              <a:rPr lang="en-US" sz="1600" dirty="0">
                <a:latin typeface="Calibri" panose="020F0502020204030204" pitchFamily="34" charset="0"/>
                <a:cs typeface="Calibri" panose="020F0502020204030204" pitchFamily="34" charset="0"/>
              </a:rPr>
              <a:t> NSC89249 </a:t>
            </a:r>
            <a:r>
              <a:rPr lang="mr-IN" sz="1600" dirty="0">
                <a:latin typeface="Calibri" panose="020F0502020204030204" pitchFamily="34" charset="0"/>
              </a:rPr>
              <a:t>–</a:t>
            </a:r>
            <a:r>
              <a:rPr lang="en-US" sz="1600" dirty="0">
                <a:latin typeface="Calibri" panose="020F0502020204030204" pitchFamily="34" charset="0"/>
                <a:cs typeface="Calibri" panose="020F0502020204030204" pitchFamily="34" charset="0"/>
              </a:rPr>
              <a:t> N-[2-HYDROXY-2(4-NITROPHENYL)ETHYL]ACETAMIDE</a:t>
            </a:r>
          </a:p>
          <a:p>
            <a:r>
              <a:rPr lang="en-US" sz="1600" dirty="0">
                <a:latin typeface="Calibri" panose="020F0502020204030204" pitchFamily="34" charset="0"/>
                <a:cs typeface="Calibri" panose="020F0502020204030204" pitchFamily="34" charset="0"/>
              </a:rPr>
              <a:t>45-1 </a:t>
            </a:r>
            <a:r>
              <a:rPr lang="mr-IN" sz="1600" dirty="0">
                <a:latin typeface="Calibri" panose="020F0502020204030204" pitchFamily="34" charset="0"/>
              </a:rPr>
              <a:t>–</a:t>
            </a:r>
            <a:r>
              <a:rPr lang="en-US" sz="1600" dirty="0">
                <a:latin typeface="Calibri" panose="020F0502020204030204" pitchFamily="34" charset="0"/>
                <a:cs typeface="Calibri" panose="020F0502020204030204" pitchFamily="34" charset="0"/>
              </a:rPr>
              <a:t> NSC106208 </a:t>
            </a:r>
            <a:r>
              <a:rPr lang="mr-IN" sz="1600" dirty="0">
                <a:latin typeface="Calibri" panose="020F0502020204030204" pitchFamily="34" charset="0"/>
              </a:rPr>
              <a:t>–</a:t>
            </a:r>
            <a:r>
              <a:rPr lang="en-US" sz="1600" dirty="0">
                <a:latin typeface="Calibri" panose="020F0502020204030204" pitchFamily="34" charset="0"/>
                <a:cs typeface="Calibri" panose="020F0502020204030204" pitchFamily="34" charset="0"/>
              </a:rPr>
              <a:t> 3-((O-CHLOROPHENYL)AZO)-2,6-DIAMINOPYRIDINE</a:t>
            </a:r>
          </a:p>
          <a:p>
            <a:endParaRPr lang="en-US" dirty="0"/>
          </a:p>
        </p:txBody>
      </p:sp>
    </p:spTree>
    <p:extLst>
      <p:ext uri="{BB962C8B-B14F-4D97-AF65-F5344CB8AC3E}">
        <p14:creationId xmlns:p14="http://schemas.microsoft.com/office/powerpoint/2010/main" val="39870455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D0D5466B-BCD7-3446-9A17-BD3BD95F7A98}"/>
              </a:ext>
            </a:extLst>
          </p:cNvPr>
          <p:cNvSpPr>
            <a:spLocks noGrp="1"/>
          </p:cNvSpPr>
          <p:nvPr>
            <p:ph type="title"/>
          </p:nvPr>
        </p:nvSpPr>
        <p:spPr>
          <a:xfrm>
            <a:off x="0" y="0"/>
            <a:ext cx="9144000" cy="994172"/>
          </a:xfrm>
        </p:spPr>
        <p:txBody>
          <a:bodyPr>
            <a:normAutofit/>
          </a:bodyPr>
          <a:lstStyle/>
          <a:p>
            <a:r>
              <a:rPr lang="en-US" sz="3750" b="1" dirty="0">
                <a:ln>
                  <a:solidFill>
                    <a:schemeClr val="tx1"/>
                  </a:solidFill>
                </a:ln>
                <a:solidFill>
                  <a:schemeClr val="accent6">
                    <a:lumMod val="50000"/>
                  </a:schemeClr>
                </a:solidFill>
                <a:latin typeface="Arial"/>
                <a:cs typeface="Arial"/>
              </a:rPr>
              <a:t>Results of the compound screen</a:t>
            </a:r>
          </a:p>
        </p:txBody>
      </p:sp>
      <p:sp>
        <p:nvSpPr>
          <p:cNvPr id="2" name="TextBox 1">
            <a:extLst>
              <a:ext uri="{FF2B5EF4-FFF2-40B4-BE49-F238E27FC236}">
                <a16:creationId xmlns:a16="http://schemas.microsoft.com/office/drawing/2014/main" xmlns="" id="{1718AB7D-422D-BC43-8D1C-484E128E90CE}"/>
              </a:ext>
            </a:extLst>
          </p:cNvPr>
          <p:cNvSpPr txBox="1"/>
          <p:nvPr/>
        </p:nvSpPr>
        <p:spPr>
          <a:xfrm>
            <a:off x="0" y="994172"/>
            <a:ext cx="8733453" cy="1846659"/>
          </a:xfrm>
          <a:prstGeom prst="rect">
            <a:avLst/>
          </a:prstGeom>
          <a:noFill/>
        </p:spPr>
        <p:txBody>
          <a:bodyPr wrap="square" rtlCol="0">
            <a:spAutoFit/>
          </a:bodyPr>
          <a:lstStyle/>
          <a:p>
            <a:r>
              <a:rPr lang="en-US" sz="1600" dirty="0">
                <a:latin typeface="Calibri" panose="020F0502020204030204" pitchFamily="34" charset="0"/>
                <a:cs typeface="Calibri" panose="020F0502020204030204" pitchFamily="34" charset="0"/>
              </a:rPr>
              <a:t>39-5 </a:t>
            </a:r>
            <a:r>
              <a:rPr lang="mr-IN" sz="1600" dirty="0">
                <a:latin typeface="Calibri" panose="020F0502020204030204" pitchFamily="34" charset="0"/>
              </a:rPr>
              <a:t>–</a:t>
            </a:r>
            <a:r>
              <a:rPr lang="en-US" sz="1600" dirty="0">
                <a:latin typeface="Calibri" panose="020F0502020204030204" pitchFamily="34" charset="0"/>
                <a:cs typeface="Calibri" panose="020F0502020204030204" pitchFamily="34" charset="0"/>
              </a:rPr>
              <a:t> NSC63963 </a:t>
            </a:r>
            <a:r>
              <a:rPr lang="mr-IN" sz="1600" dirty="0">
                <a:latin typeface="Calibri" panose="020F0502020204030204" pitchFamily="34" charset="0"/>
              </a:rPr>
              <a:t>–</a:t>
            </a:r>
            <a:r>
              <a:rPr lang="en-US" sz="1600" dirty="0">
                <a:latin typeface="Calibri" panose="020F0502020204030204" pitchFamily="34" charset="0"/>
                <a:cs typeface="Calibri" panose="020F0502020204030204" pitchFamily="34" charset="0"/>
              </a:rPr>
              <a:t> ATRYPTAMIN ACETATE </a:t>
            </a:r>
          </a:p>
          <a:p>
            <a:r>
              <a:rPr lang="en-US" sz="1600" dirty="0">
                <a:highlight>
                  <a:srgbClr val="FFFF00"/>
                </a:highlight>
                <a:latin typeface="Calibri" panose="020F0502020204030204" pitchFamily="34" charset="0"/>
                <a:cs typeface="Calibri" panose="020F0502020204030204" pitchFamily="34" charset="0"/>
              </a:rPr>
              <a:t>39-6 </a:t>
            </a:r>
            <a:r>
              <a:rPr lang="mr-IN" sz="1600" dirty="0">
                <a:highlight>
                  <a:srgbClr val="FFFF00"/>
                </a:highlight>
                <a:latin typeface="Calibri" panose="020F0502020204030204" pitchFamily="34" charset="0"/>
              </a:rPr>
              <a:t>–</a:t>
            </a:r>
            <a:r>
              <a:rPr lang="en-US" sz="1600" dirty="0">
                <a:highlight>
                  <a:srgbClr val="FFFF00"/>
                </a:highlight>
                <a:latin typeface="Calibri" panose="020F0502020204030204" pitchFamily="34" charset="0"/>
                <a:cs typeface="Calibri" panose="020F0502020204030204" pitchFamily="34" charset="0"/>
              </a:rPr>
              <a:t> NSC66847 </a:t>
            </a:r>
            <a:r>
              <a:rPr lang="mr-IN" sz="1600" dirty="0">
                <a:highlight>
                  <a:srgbClr val="FFFF00"/>
                </a:highlight>
                <a:latin typeface="Calibri" panose="020F0502020204030204" pitchFamily="34" charset="0"/>
              </a:rPr>
              <a:t>–</a:t>
            </a:r>
            <a:r>
              <a:rPr lang="en-US" sz="1600" dirty="0">
                <a:highlight>
                  <a:srgbClr val="FFFF00"/>
                </a:highlight>
                <a:latin typeface="Calibri" panose="020F0502020204030204" pitchFamily="34" charset="0"/>
                <a:cs typeface="Calibri" panose="020F0502020204030204" pitchFamily="34" charset="0"/>
              </a:rPr>
              <a:t> THALIDOMIDE</a:t>
            </a:r>
          </a:p>
          <a:p>
            <a:r>
              <a:rPr lang="en-US" sz="1600" dirty="0">
                <a:latin typeface="Calibri" panose="020F0502020204030204" pitchFamily="34" charset="0"/>
                <a:cs typeface="Calibri" panose="020F0502020204030204" pitchFamily="34" charset="0"/>
              </a:rPr>
              <a:t>40-5 </a:t>
            </a:r>
            <a:r>
              <a:rPr lang="mr-IN" sz="1600" dirty="0">
                <a:latin typeface="Calibri" panose="020F0502020204030204" pitchFamily="34" charset="0"/>
              </a:rPr>
              <a:t>–</a:t>
            </a:r>
            <a:r>
              <a:rPr lang="en-US" sz="1600" dirty="0">
                <a:latin typeface="Calibri" panose="020F0502020204030204" pitchFamily="34" charset="0"/>
                <a:cs typeface="Calibri" panose="020F0502020204030204" pitchFamily="34" charset="0"/>
              </a:rPr>
              <a:t> NSC77596 </a:t>
            </a:r>
            <a:r>
              <a:rPr lang="mr-IN" sz="1600" dirty="0">
                <a:latin typeface="Calibri" panose="020F0502020204030204" pitchFamily="34" charset="0"/>
              </a:rPr>
              <a:t>–</a:t>
            </a:r>
            <a:r>
              <a:rPr lang="en-US" sz="1600" dirty="0">
                <a:latin typeface="Calibri" panose="020F0502020204030204" pitchFamily="34" charset="0"/>
                <a:cs typeface="Calibri" panose="020F0502020204030204" pitchFamily="34" charset="0"/>
              </a:rPr>
              <a:t> 4-CHLORO-5-[2-(1,3-DIOXOLAN-2-YL)ETHYL]-6-METHYLPYRIMIDIN-2-AMINE</a:t>
            </a:r>
          </a:p>
          <a:p>
            <a:r>
              <a:rPr lang="en-US" sz="1600" dirty="0">
                <a:latin typeface="Calibri" panose="020F0502020204030204" pitchFamily="34" charset="0"/>
                <a:cs typeface="Calibri" panose="020F0502020204030204" pitchFamily="34" charset="0"/>
              </a:rPr>
              <a:t>40-7 </a:t>
            </a:r>
            <a:r>
              <a:rPr lang="mr-IN" sz="1600" dirty="0">
                <a:latin typeface="Calibri" panose="020F0502020204030204" pitchFamily="34" charset="0"/>
              </a:rPr>
              <a:t>–</a:t>
            </a:r>
            <a:r>
              <a:rPr lang="en-US" sz="1600" dirty="0">
                <a:latin typeface="Calibri" panose="020F0502020204030204" pitchFamily="34" charset="0"/>
                <a:cs typeface="Calibri" panose="020F0502020204030204" pitchFamily="34" charset="0"/>
              </a:rPr>
              <a:t> NSC 79139 </a:t>
            </a:r>
            <a:r>
              <a:rPr lang="mr-IN" sz="1600" dirty="0">
                <a:latin typeface="Calibri" panose="020F0502020204030204" pitchFamily="34" charset="0"/>
              </a:rPr>
              <a:t>–</a:t>
            </a:r>
            <a:r>
              <a:rPr lang="en-US" sz="1600" dirty="0">
                <a:latin typeface="Calibri" panose="020F0502020204030204" pitchFamily="34" charset="0"/>
                <a:cs typeface="Calibri" panose="020F0502020204030204" pitchFamily="34" charset="0"/>
              </a:rPr>
              <a:t> 2-NORBORNANEACETIC ACID</a:t>
            </a:r>
          </a:p>
          <a:p>
            <a:r>
              <a:rPr lang="en-US" sz="1600" dirty="0">
                <a:latin typeface="Calibri" panose="020F0502020204030204" pitchFamily="34" charset="0"/>
                <a:cs typeface="Calibri" panose="020F0502020204030204" pitchFamily="34" charset="0"/>
              </a:rPr>
              <a:t>41-1 </a:t>
            </a:r>
            <a:r>
              <a:rPr lang="mr-IN" sz="1600" dirty="0">
                <a:latin typeface="Calibri" panose="020F0502020204030204" pitchFamily="34" charset="0"/>
              </a:rPr>
              <a:t>–</a:t>
            </a:r>
            <a:r>
              <a:rPr lang="en-US" sz="1600" dirty="0">
                <a:latin typeface="Calibri" panose="020F0502020204030204" pitchFamily="34" charset="0"/>
                <a:cs typeface="Calibri" panose="020F0502020204030204" pitchFamily="34" charset="0"/>
              </a:rPr>
              <a:t> NSC89249 </a:t>
            </a:r>
            <a:r>
              <a:rPr lang="mr-IN" sz="1600" dirty="0">
                <a:latin typeface="Calibri" panose="020F0502020204030204" pitchFamily="34" charset="0"/>
              </a:rPr>
              <a:t>–</a:t>
            </a:r>
            <a:r>
              <a:rPr lang="en-US" sz="1600" dirty="0">
                <a:latin typeface="Calibri" panose="020F0502020204030204" pitchFamily="34" charset="0"/>
                <a:cs typeface="Calibri" panose="020F0502020204030204" pitchFamily="34" charset="0"/>
              </a:rPr>
              <a:t> N-[2-HYDROXY-2(4-NITROPHENYL)ETHYL]ACETAMIDE</a:t>
            </a:r>
          </a:p>
          <a:p>
            <a:r>
              <a:rPr lang="en-US" sz="1600" dirty="0">
                <a:latin typeface="Calibri" panose="020F0502020204030204" pitchFamily="34" charset="0"/>
                <a:cs typeface="Calibri" panose="020F0502020204030204" pitchFamily="34" charset="0"/>
              </a:rPr>
              <a:t>45-1 </a:t>
            </a:r>
            <a:r>
              <a:rPr lang="mr-IN" sz="1600" dirty="0">
                <a:latin typeface="Calibri" panose="020F0502020204030204" pitchFamily="34" charset="0"/>
              </a:rPr>
              <a:t>–</a:t>
            </a:r>
            <a:r>
              <a:rPr lang="en-US" sz="1600" dirty="0">
                <a:latin typeface="Calibri" panose="020F0502020204030204" pitchFamily="34" charset="0"/>
                <a:cs typeface="Calibri" panose="020F0502020204030204" pitchFamily="34" charset="0"/>
              </a:rPr>
              <a:t> NSC106208 </a:t>
            </a:r>
            <a:r>
              <a:rPr lang="mr-IN" sz="1600" dirty="0">
                <a:latin typeface="Calibri" panose="020F0502020204030204" pitchFamily="34" charset="0"/>
              </a:rPr>
              <a:t>–</a:t>
            </a:r>
            <a:r>
              <a:rPr lang="en-US" sz="1600" dirty="0">
                <a:latin typeface="Calibri" panose="020F0502020204030204" pitchFamily="34" charset="0"/>
                <a:cs typeface="Calibri" panose="020F0502020204030204" pitchFamily="34" charset="0"/>
              </a:rPr>
              <a:t> 3-((O-CHLOROPHENYL)AZO)-2,6-DIAMINOPYRIDINE</a:t>
            </a:r>
          </a:p>
          <a:p>
            <a:endParaRPr lang="en-US" dirty="0"/>
          </a:p>
        </p:txBody>
      </p:sp>
      <p:cxnSp>
        <p:nvCxnSpPr>
          <p:cNvPr id="5" name="Straight Arrow Connector 4">
            <a:extLst>
              <a:ext uri="{FF2B5EF4-FFF2-40B4-BE49-F238E27FC236}">
                <a16:creationId xmlns:a16="http://schemas.microsoft.com/office/drawing/2014/main" xmlns="" id="{24DEB2F0-CD99-5542-B6EC-8A3D7F04CD18}"/>
              </a:ext>
            </a:extLst>
          </p:cNvPr>
          <p:cNvCxnSpPr>
            <a:cxnSpLocks/>
          </p:cNvCxnSpPr>
          <p:nvPr/>
        </p:nvCxnSpPr>
        <p:spPr>
          <a:xfrm flipH="1">
            <a:off x="1588967" y="4099896"/>
            <a:ext cx="789371" cy="1007706"/>
          </a:xfrm>
          <a:prstGeom prst="straightConnector1">
            <a:avLst/>
          </a:prstGeom>
          <a:ln w="76200">
            <a:solidFill>
              <a:srgbClr val="FF0000"/>
            </a:solidFill>
            <a:tailEnd type="triangle"/>
          </a:ln>
        </p:spPr>
        <p:style>
          <a:lnRef idx="3">
            <a:schemeClr val="dk1"/>
          </a:lnRef>
          <a:fillRef idx="0">
            <a:schemeClr val="dk1"/>
          </a:fillRef>
          <a:effectRef idx="2">
            <a:schemeClr val="dk1"/>
          </a:effectRef>
          <a:fontRef idx="minor">
            <a:schemeClr val="tx1"/>
          </a:fontRef>
        </p:style>
      </p:cxnSp>
      <p:pic>
        <p:nvPicPr>
          <p:cNvPr id="9" name="Picture 8" descr="Screen Shot 2019-04-21 at 4.44.2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4279" y="2907667"/>
            <a:ext cx="3149518" cy="3754831"/>
          </a:xfrm>
          <a:prstGeom prst="rect">
            <a:avLst/>
          </a:prstGeom>
        </p:spPr>
      </p:pic>
      <p:graphicFrame>
        <p:nvGraphicFramePr>
          <p:cNvPr id="10" name="Chart 9"/>
          <p:cNvGraphicFramePr>
            <a:graphicFrameLocks/>
          </p:cNvGraphicFramePr>
          <p:nvPr>
            <p:extLst>
              <p:ext uri="{D42A27DB-BD31-4B8C-83A1-F6EECF244321}">
                <p14:modId xmlns:p14="http://schemas.microsoft.com/office/powerpoint/2010/main" val="2549451989"/>
              </p:ext>
            </p:extLst>
          </p:nvPr>
        </p:nvGraphicFramePr>
        <p:xfrm>
          <a:off x="153804" y="3103168"/>
          <a:ext cx="5890475" cy="36516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7006507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6350" y="1059310"/>
            <a:ext cx="8514437" cy="4647426"/>
          </a:xfrm>
          <a:prstGeom prst="rect">
            <a:avLst/>
          </a:prstGeom>
          <a:noFill/>
        </p:spPr>
        <p:txBody>
          <a:bodyPr wrap="square" rtlCol="0">
            <a:spAutoFit/>
          </a:bodyPr>
          <a:lstStyle/>
          <a:p>
            <a:r>
              <a:rPr lang="en-US" sz="4000" b="1" dirty="0">
                <a:ln>
                  <a:solidFill>
                    <a:sysClr val="windowText" lastClr="000000"/>
                  </a:solidFill>
                </a:ln>
                <a:solidFill>
                  <a:schemeClr val="accent6">
                    <a:lumMod val="50000"/>
                  </a:schemeClr>
                </a:solidFill>
                <a:latin typeface="Arial"/>
                <a:cs typeface="Arial"/>
              </a:rPr>
              <a:t>Outline:</a:t>
            </a:r>
          </a:p>
          <a:p>
            <a:endParaRPr lang="en-US" sz="3200" dirty="0">
              <a:solidFill>
                <a:srgbClr val="B4D2AF"/>
              </a:solidFill>
              <a:latin typeface="Arial"/>
              <a:cs typeface="Arial"/>
            </a:endParaRPr>
          </a:p>
          <a:p>
            <a:pPr marL="257175" indent="-257175">
              <a:buAutoNum type="arabicPeriod"/>
            </a:pPr>
            <a:r>
              <a:rPr lang="en-US" sz="3200" dirty="0">
                <a:solidFill>
                  <a:srgbClr val="B4D2AF"/>
                </a:solidFill>
                <a:latin typeface="Arial"/>
                <a:cs typeface="Arial"/>
              </a:rPr>
              <a:t> Cancer and the Discovery Lab</a:t>
            </a:r>
          </a:p>
          <a:p>
            <a:pPr marL="257175" indent="-257175">
              <a:buAutoNum type="arabicPeriod"/>
            </a:pPr>
            <a:endParaRPr lang="en-US" sz="3200" dirty="0">
              <a:solidFill>
                <a:srgbClr val="B4D2AF"/>
              </a:solidFill>
              <a:latin typeface="Arial"/>
              <a:cs typeface="Arial"/>
            </a:endParaRPr>
          </a:p>
          <a:p>
            <a:pPr marL="257175" indent="-257175">
              <a:buAutoNum type="arabicPeriod"/>
            </a:pPr>
            <a:r>
              <a:rPr lang="en-US" sz="3200" dirty="0">
                <a:solidFill>
                  <a:srgbClr val="B4D2AF"/>
                </a:solidFill>
                <a:latin typeface="Arial"/>
                <a:cs typeface="Arial"/>
              </a:rPr>
              <a:t> Results from the compound library screen</a:t>
            </a:r>
          </a:p>
          <a:p>
            <a:pPr marL="257175" indent="-257175">
              <a:buAutoNum type="arabicPeriod"/>
            </a:pPr>
            <a:endParaRPr lang="en-US" sz="3200" dirty="0">
              <a:solidFill>
                <a:schemeClr val="accent6">
                  <a:lumMod val="40000"/>
                  <a:lumOff val="60000"/>
                </a:schemeClr>
              </a:solidFill>
              <a:latin typeface="Arial"/>
              <a:cs typeface="Arial"/>
            </a:endParaRPr>
          </a:p>
          <a:p>
            <a:pPr marL="257175" indent="-257175">
              <a:buAutoNum type="arabicPeriod"/>
            </a:pPr>
            <a:r>
              <a:rPr lang="en-US" sz="3200" dirty="0">
                <a:solidFill>
                  <a:schemeClr val="accent6">
                    <a:lumMod val="50000"/>
                  </a:schemeClr>
                </a:solidFill>
                <a:latin typeface="Arial"/>
                <a:cs typeface="Arial"/>
              </a:rPr>
              <a:t> Highlights from our independent project</a:t>
            </a:r>
          </a:p>
          <a:p>
            <a:pPr marL="257175" indent="-257175">
              <a:buAutoNum type="arabicPeriod"/>
            </a:pPr>
            <a:endParaRPr lang="en-US" sz="3200" dirty="0">
              <a:solidFill>
                <a:srgbClr val="B4D2AF"/>
              </a:solidFill>
              <a:latin typeface="Arial"/>
              <a:cs typeface="Arial"/>
            </a:endParaRPr>
          </a:p>
          <a:p>
            <a:pPr marL="257175" indent="-257175">
              <a:buAutoNum type="arabicPeriod"/>
            </a:pPr>
            <a:r>
              <a:rPr lang="en-US" sz="3200" dirty="0">
                <a:solidFill>
                  <a:srgbClr val="B4D2AF"/>
                </a:solidFill>
                <a:latin typeface="Arial"/>
                <a:cs typeface="Arial"/>
              </a:rPr>
              <a:t> Conclusions</a:t>
            </a:r>
          </a:p>
        </p:txBody>
      </p:sp>
    </p:spTree>
    <p:extLst>
      <p:ext uri="{BB962C8B-B14F-4D97-AF65-F5344CB8AC3E}">
        <p14:creationId xmlns:p14="http://schemas.microsoft.com/office/powerpoint/2010/main" val="15764558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71B506B6-0ABA-F84F-8C8B-2323E15B9FE6}"/>
              </a:ext>
            </a:extLst>
          </p:cNvPr>
          <p:cNvPicPr>
            <a:picLocks noChangeAspect="1"/>
          </p:cNvPicPr>
          <p:nvPr/>
        </p:nvPicPr>
        <p:blipFill>
          <a:blip r:embed="rId3"/>
          <a:stretch>
            <a:fillRect/>
          </a:stretch>
        </p:blipFill>
        <p:spPr>
          <a:xfrm>
            <a:off x="5579294" y="1713350"/>
            <a:ext cx="3597310" cy="2254652"/>
          </a:xfrm>
          <a:prstGeom prst="rect">
            <a:avLst/>
          </a:prstGeom>
        </p:spPr>
      </p:pic>
      <p:pic>
        <p:nvPicPr>
          <p:cNvPr id="5" name="Picture 4">
            <a:extLst>
              <a:ext uri="{FF2B5EF4-FFF2-40B4-BE49-F238E27FC236}">
                <a16:creationId xmlns:a16="http://schemas.microsoft.com/office/drawing/2014/main" xmlns="" id="{F1558F8E-712C-AD49-8A6E-F85653081990}"/>
              </a:ext>
            </a:extLst>
          </p:cNvPr>
          <p:cNvPicPr>
            <a:picLocks noChangeAspect="1"/>
          </p:cNvPicPr>
          <p:nvPr/>
        </p:nvPicPr>
        <p:blipFill>
          <a:blip r:embed="rId4"/>
          <a:stretch>
            <a:fillRect/>
          </a:stretch>
        </p:blipFill>
        <p:spPr>
          <a:xfrm>
            <a:off x="2776203" y="3483091"/>
            <a:ext cx="3207711" cy="3207711"/>
          </a:xfrm>
          <a:prstGeom prst="rect">
            <a:avLst/>
          </a:prstGeom>
        </p:spPr>
      </p:pic>
      <p:sp>
        <p:nvSpPr>
          <p:cNvPr id="7" name="Title 1">
            <a:extLst>
              <a:ext uri="{FF2B5EF4-FFF2-40B4-BE49-F238E27FC236}">
                <a16:creationId xmlns:a16="http://schemas.microsoft.com/office/drawing/2014/main" xmlns="" id="{D0D5466B-BCD7-3446-9A17-BD3BD95F7A98}"/>
              </a:ext>
            </a:extLst>
          </p:cNvPr>
          <p:cNvSpPr>
            <a:spLocks noGrp="1"/>
          </p:cNvSpPr>
          <p:nvPr>
            <p:ph type="title"/>
          </p:nvPr>
        </p:nvSpPr>
        <p:spPr>
          <a:xfrm>
            <a:off x="0" y="0"/>
            <a:ext cx="9144000" cy="994172"/>
          </a:xfrm>
        </p:spPr>
        <p:txBody>
          <a:bodyPr>
            <a:normAutofit/>
          </a:bodyPr>
          <a:lstStyle/>
          <a:p>
            <a:r>
              <a:rPr lang="en-US" sz="3750" b="1" dirty="0">
                <a:ln>
                  <a:solidFill>
                    <a:schemeClr val="tx1"/>
                  </a:solidFill>
                </a:ln>
                <a:solidFill>
                  <a:schemeClr val="accent6">
                    <a:lumMod val="50000"/>
                  </a:schemeClr>
                </a:solidFill>
                <a:latin typeface="Arial"/>
                <a:cs typeface="Arial"/>
              </a:rPr>
              <a:t>Independent project - </a:t>
            </a:r>
            <a:r>
              <a:rPr lang="en-US" sz="3750" b="1" dirty="0" err="1">
                <a:ln>
                  <a:solidFill>
                    <a:schemeClr val="tx1"/>
                  </a:solidFill>
                </a:ln>
                <a:solidFill>
                  <a:schemeClr val="accent6">
                    <a:lumMod val="50000"/>
                  </a:schemeClr>
                </a:solidFill>
                <a:latin typeface="Arial"/>
                <a:cs typeface="Arial"/>
              </a:rPr>
              <a:t>Graviola</a:t>
            </a:r>
            <a:endParaRPr lang="en-US" sz="3750" b="1" dirty="0">
              <a:ln>
                <a:solidFill>
                  <a:schemeClr val="tx1"/>
                </a:solidFill>
              </a:ln>
              <a:solidFill>
                <a:schemeClr val="accent6">
                  <a:lumMod val="50000"/>
                </a:schemeClr>
              </a:solidFill>
              <a:latin typeface="Arial"/>
              <a:cs typeface="Arial"/>
            </a:endParaRPr>
          </a:p>
        </p:txBody>
      </p:sp>
      <p:pic>
        <p:nvPicPr>
          <p:cNvPr id="2050" name="Picture 2" descr="https://lh4.googleusercontent.com/Q0Ck5MJ2TZyqbA_D6KprN81NU35Oebas0ax0TFTVaCDRKVHTjTdODYemP2ULEai6HJciG_XH9wiS9_kHhff0VNUrCMChzewFQBn_7bThObPuxLhGNhbdM5chLmfZT8JPBmzqX5iBwB8">
            <a:extLst>
              <a:ext uri="{FF2B5EF4-FFF2-40B4-BE49-F238E27FC236}">
                <a16:creationId xmlns:a16="http://schemas.microsoft.com/office/drawing/2014/main" xmlns="" id="{E48B4782-FF68-6041-8591-1878193392F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851423"/>
            <a:ext cx="4601746" cy="23979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72308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xmlns="" id="{8CC208B9-08CE-ED4C-98AC-309FD593B6D2}"/>
              </a:ext>
            </a:extLst>
          </p:cNvPr>
          <p:cNvGraphicFramePr>
            <a:graphicFrameLocks/>
          </p:cNvGraphicFramePr>
          <p:nvPr>
            <p:extLst>
              <p:ext uri="{D42A27DB-BD31-4B8C-83A1-F6EECF244321}">
                <p14:modId xmlns:p14="http://schemas.microsoft.com/office/powerpoint/2010/main" val="2877287664"/>
              </p:ext>
            </p:extLst>
          </p:nvPr>
        </p:nvGraphicFramePr>
        <p:xfrm>
          <a:off x="141180" y="1612900"/>
          <a:ext cx="4430820" cy="3797300"/>
        </p:xfrm>
        <a:graphic>
          <a:graphicData uri="http://schemas.openxmlformats.org/drawingml/2006/chart">
            <c:chart xmlns:c="http://schemas.openxmlformats.org/drawingml/2006/chart" xmlns:r="http://schemas.openxmlformats.org/officeDocument/2006/relationships" r:id="rId3"/>
          </a:graphicData>
        </a:graphic>
      </p:graphicFrame>
      <p:sp>
        <p:nvSpPr>
          <p:cNvPr id="7" name="Title 1">
            <a:extLst>
              <a:ext uri="{FF2B5EF4-FFF2-40B4-BE49-F238E27FC236}">
                <a16:creationId xmlns:a16="http://schemas.microsoft.com/office/drawing/2014/main" xmlns="" id="{D0D5466B-BCD7-3446-9A17-BD3BD95F7A98}"/>
              </a:ext>
            </a:extLst>
          </p:cNvPr>
          <p:cNvSpPr>
            <a:spLocks noGrp="1"/>
          </p:cNvSpPr>
          <p:nvPr>
            <p:ph type="title"/>
          </p:nvPr>
        </p:nvSpPr>
        <p:spPr>
          <a:xfrm>
            <a:off x="0" y="0"/>
            <a:ext cx="9144000" cy="994172"/>
          </a:xfrm>
        </p:spPr>
        <p:txBody>
          <a:bodyPr>
            <a:normAutofit/>
          </a:bodyPr>
          <a:lstStyle/>
          <a:p>
            <a:r>
              <a:rPr lang="en-US" sz="3750" b="1" dirty="0">
                <a:ln>
                  <a:solidFill>
                    <a:schemeClr val="tx1"/>
                  </a:solidFill>
                </a:ln>
                <a:solidFill>
                  <a:schemeClr val="accent6">
                    <a:lumMod val="50000"/>
                  </a:schemeClr>
                </a:solidFill>
                <a:latin typeface="Arial"/>
                <a:cs typeface="Arial"/>
              </a:rPr>
              <a:t>Independent project - </a:t>
            </a:r>
            <a:r>
              <a:rPr lang="en-US" sz="3750" b="1" dirty="0" err="1">
                <a:ln>
                  <a:solidFill>
                    <a:schemeClr val="tx1"/>
                  </a:solidFill>
                </a:ln>
                <a:solidFill>
                  <a:schemeClr val="accent6">
                    <a:lumMod val="50000"/>
                  </a:schemeClr>
                </a:solidFill>
                <a:latin typeface="Arial"/>
                <a:cs typeface="Arial"/>
              </a:rPr>
              <a:t>Graviola</a:t>
            </a:r>
            <a:endParaRPr lang="en-US" sz="3750" b="1" dirty="0">
              <a:ln>
                <a:solidFill>
                  <a:schemeClr val="tx1"/>
                </a:solidFill>
              </a:ln>
              <a:solidFill>
                <a:schemeClr val="accent6">
                  <a:lumMod val="50000"/>
                </a:schemeClr>
              </a:solidFill>
              <a:latin typeface="Arial"/>
              <a:cs typeface="Arial"/>
            </a:endParaRPr>
          </a:p>
        </p:txBody>
      </p:sp>
      <p:graphicFrame>
        <p:nvGraphicFramePr>
          <p:cNvPr id="8" name="Chart 7">
            <a:extLst>
              <a:ext uri="{FF2B5EF4-FFF2-40B4-BE49-F238E27FC236}">
                <a16:creationId xmlns:a16="http://schemas.microsoft.com/office/drawing/2014/main" xmlns="" id="{A8759044-CB0A-2041-9B3C-F873051E985C}"/>
              </a:ext>
            </a:extLst>
          </p:cNvPr>
          <p:cNvGraphicFramePr>
            <a:graphicFrameLocks/>
          </p:cNvGraphicFramePr>
          <p:nvPr>
            <p:extLst>
              <p:ext uri="{D42A27DB-BD31-4B8C-83A1-F6EECF244321}">
                <p14:modId xmlns:p14="http://schemas.microsoft.com/office/powerpoint/2010/main" val="568618836"/>
              </p:ext>
            </p:extLst>
          </p:nvPr>
        </p:nvGraphicFramePr>
        <p:xfrm>
          <a:off x="4572000" y="1612900"/>
          <a:ext cx="4430820" cy="37973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525110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D0D5466B-BCD7-3446-9A17-BD3BD95F7A98}"/>
              </a:ext>
            </a:extLst>
          </p:cNvPr>
          <p:cNvSpPr>
            <a:spLocks noGrp="1"/>
          </p:cNvSpPr>
          <p:nvPr>
            <p:ph type="title"/>
          </p:nvPr>
        </p:nvSpPr>
        <p:spPr>
          <a:xfrm>
            <a:off x="0" y="0"/>
            <a:ext cx="9144000" cy="994172"/>
          </a:xfrm>
        </p:spPr>
        <p:txBody>
          <a:bodyPr>
            <a:normAutofit/>
          </a:bodyPr>
          <a:lstStyle/>
          <a:p>
            <a:r>
              <a:rPr lang="en-US" sz="4000" b="1" dirty="0">
                <a:ln>
                  <a:solidFill>
                    <a:schemeClr val="tx1"/>
                  </a:solidFill>
                </a:ln>
                <a:solidFill>
                  <a:schemeClr val="accent6">
                    <a:lumMod val="50000"/>
                  </a:schemeClr>
                </a:solidFill>
                <a:latin typeface="Arial"/>
                <a:cs typeface="Arial"/>
              </a:rPr>
              <a:t>Independent hit - </a:t>
            </a:r>
            <a:r>
              <a:rPr lang="en-US" sz="4000" b="1" dirty="0" err="1">
                <a:ln>
                  <a:solidFill>
                    <a:schemeClr val="tx1"/>
                  </a:solidFill>
                </a:ln>
                <a:solidFill>
                  <a:schemeClr val="accent6">
                    <a:lumMod val="50000"/>
                  </a:schemeClr>
                </a:solidFill>
                <a:latin typeface="Arial"/>
                <a:cs typeface="Arial"/>
              </a:rPr>
              <a:t>Quercetin</a:t>
            </a:r>
            <a:endParaRPr lang="en-US" sz="4000" b="1" dirty="0">
              <a:ln>
                <a:solidFill>
                  <a:schemeClr val="tx1"/>
                </a:solidFill>
              </a:ln>
              <a:solidFill>
                <a:schemeClr val="accent6">
                  <a:lumMod val="50000"/>
                </a:schemeClr>
              </a:solidFill>
              <a:latin typeface="Arial"/>
              <a:cs typeface="Arial"/>
            </a:endParaRPr>
          </a:p>
        </p:txBody>
      </p:sp>
      <p:graphicFrame>
        <p:nvGraphicFramePr>
          <p:cNvPr id="4" name="Content Placeholder 3">
            <a:extLst>
              <a:ext uri="{FF2B5EF4-FFF2-40B4-BE49-F238E27FC236}">
                <a16:creationId xmlns:a16="http://schemas.microsoft.com/office/drawing/2014/main" xmlns="" id="{517A2219-6D84-6045-8E94-64BAFFFA16F2}"/>
              </a:ext>
            </a:extLst>
          </p:cNvPr>
          <p:cNvGraphicFramePr>
            <a:graphicFrameLocks noGrp="1"/>
          </p:cNvGraphicFramePr>
          <p:nvPr>
            <p:ph idx="1"/>
            <p:extLst>
              <p:ext uri="{D42A27DB-BD31-4B8C-83A1-F6EECF244321}">
                <p14:modId xmlns:p14="http://schemas.microsoft.com/office/powerpoint/2010/main" val="2043554316"/>
              </p:ext>
            </p:extLst>
          </p:nvPr>
        </p:nvGraphicFramePr>
        <p:xfrm>
          <a:off x="628650" y="1295400"/>
          <a:ext cx="7886700" cy="419457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817592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D5466B-BCD7-3446-9A17-BD3BD95F7A98}"/>
              </a:ext>
            </a:extLst>
          </p:cNvPr>
          <p:cNvSpPr txBox="1">
            <a:spLocks/>
          </p:cNvSpPr>
          <p:nvPr/>
        </p:nvSpPr>
        <p:spPr>
          <a:xfrm>
            <a:off x="0" y="857250"/>
            <a:ext cx="9144000" cy="5143500"/>
          </a:xfrm>
          <a:prstGeom prst="rect">
            <a:avLst/>
          </a:prstGeom>
        </p:spPr>
        <p:txBody>
          <a:bodyP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3750" b="1" dirty="0">
              <a:solidFill>
                <a:srgbClr val="61705E"/>
              </a:solidFill>
              <a:latin typeface="Arial"/>
              <a:cs typeface="Arial"/>
            </a:endParaRPr>
          </a:p>
          <a:p>
            <a:pPr marL="685800" indent="-685800">
              <a:lnSpc>
                <a:spcPct val="130000"/>
              </a:lnSpc>
              <a:buAutoNum type="arabicPeriod"/>
            </a:pPr>
            <a:r>
              <a:rPr lang="en-US" sz="3750" dirty="0">
                <a:solidFill>
                  <a:srgbClr val="61705E"/>
                </a:solidFill>
                <a:latin typeface="Arial"/>
                <a:cs typeface="Arial"/>
              </a:rPr>
              <a:t>There is a need for new chemotherapies.</a:t>
            </a:r>
          </a:p>
          <a:p>
            <a:pPr marL="685800" indent="-685800">
              <a:lnSpc>
                <a:spcPct val="130000"/>
              </a:lnSpc>
              <a:buAutoNum type="arabicPeriod"/>
            </a:pPr>
            <a:r>
              <a:rPr lang="en-US" sz="3750" dirty="0">
                <a:solidFill>
                  <a:srgbClr val="61705E"/>
                </a:solidFill>
                <a:latin typeface="Arial"/>
                <a:cs typeface="Arial"/>
              </a:rPr>
              <a:t>Our approach allows for identification of combinatorial therapies.</a:t>
            </a:r>
          </a:p>
          <a:p>
            <a:pPr marL="685800" indent="-685800">
              <a:lnSpc>
                <a:spcPct val="130000"/>
              </a:lnSpc>
              <a:buAutoNum type="arabicPeriod"/>
            </a:pPr>
            <a:r>
              <a:rPr lang="en-US" sz="3750" dirty="0">
                <a:solidFill>
                  <a:srgbClr val="61705E"/>
                </a:solidFill>
                <a:latin typeface="Arial"/>
                <a:cs typeface="Arial"/>
              </a:rPr>
              <a:t>Six compounds of interest were identified.</a:t>
            </a:r>
          </a:p>
          <a:p>
            <a:pPr marL="685800" indent="-685800">
              <a:lnSpc>
                <a:spcPct val="130000"/>
              </a:lnSpc>
              <a:buAutoNum type="arabicPeriod"/>
            </a:pPr>
            <a:r>
              <a:rPr lang="en-US" sz="3750" dirty="0" err="1">
                <a:solidFill>
                  <a:srgbClr val="61705E"/>
                </a:solidFill>
                <a:latin typeface="Arial"/>
                <a:cs typeface="Arial"/>
              </a:rPr>
              <a:t>Quercetin</a:t>
            </a:r>
            <a:r>
              <a:rPr lang="en-US" sz="3750" dirty="0">
                <a:solidFill>
                  <a:srgbClr val="61705E"/>
                </a:solidFill>
                <a:latin typeface="Arial"/>
                <a:cs typeface="Arial"/>
              </a:rPr>
              <a:t>, a component of </a:t>
            </a:r>
            <a:r>
              <a:rPr lang="en-US" sz="3750" dirty="0" err="1">
                <a:solidFill>
                  <a:srgbClr val="61705E"/>
                </a:solidFill>
                <a:latin typeface="Arial"/>
                <a:cs typeface="Arial"/>
              </a:rPr>
              <a:t>graviola</a:t>
            </a:r>
            <a:r>
              <a:rPr lang="en-US" sz="3750" dirty="0">
                <a:solidFill>
                  <a:srgbClr val="61705E"/>
                </a:solidFill>
                <a:latin typeface="Arial"/>
                <a:cs typeface="Arial"/>
              </a:rPr>
              <a:t>,  warrants further investigation as a potential novel chemotherapy.</a:t>
            </a:r>
          </a:p>
        </p:txBody>
      </p:sp>
      <p:sp>
        <p:nvSpPr>
          <p:cNvPr id="3" name="Title 1">
            <a:extLst>
              <a:ext uri="{FF2B5EF4-FFF2-40B4-BE49-F238E27FC236}">
                <a16:creationId xmlns:a16="http://schemas.microsoft.com/office/drawing/2014/main" xmlns="" id="{D0D5466B-BCD7-3446-9A17-BD3BD95F7A98}"/>
              </a:ext>
            </a:extLst>
          </p:cNvPr>
          <p:cNvSpPr txBox="1">
            <a:spLocks/>
          </p:cNvSpPr>
          <p:nvPr/>
        </p:nvSpPr>
        <p:spPr>
          <a:xfrm>
            <a:off x="0" y="0"/>
            <a:ext cx="9144000" cy="99417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ln>
                  <a:solidFill>
                    <a:schemeClr val="tx1"/>
                  </a:solidFill>
                </a:ln>
                <a:solidFill>
                  <a:schemeClr val="accent6">
                    <a:lumMod val="50000"/>
                  </a:schemeClr>
                </a:solidFill>
                <a:latin typeface="Arial"/>
                <a:cs typeface="Arial"/>
              </a:rPr>
              <a:t>Conclusions</a:t>
            </a:r>
          </a:p>
        </p:txBody>
      </p:sp>
    </p:spTree>
    <p:extLst>
      <p:ext uri="{BB962C8B-B14F-4D97-AF65-F5344CB8AC3E}">
        <p14:creationId xmlns:p14="http://schemas.microsoft.com/office/powerpoint/2010/main" val="13654939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D5466B-BCD7-3446-9A17-BD3BD95F7A98}"/>
              </a:ext>
            </a:extLst>
          </p:cNvPr>
          <p:cNvSpPr txBox="1">
            <a:spLocks/>
          </p:cNvSpPr>
          <p:nvPr/>
        </p:nvSpPr>
        <p:spPr>
          <a:xfrm>
            <a:off x="0" y="857250"/>
            <a:ext cx="9144000" cy="5143500"/>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3750" b="1" dirty="0">
              <a:solidFill>
                <a:srgbClr val="61705E"/>
              </a:solidFill>
              <a:latin typeface="Arial"/>
              <a:cs typeface="Arial"/>
            </a:endParaRPr>
          </a:p>
          <a:p>
            <a:pPr marL="742950" indent="-742950">
              <a:buAutoNum type="arabicPeriod"/>
            </a:pPr>
            <a:r>
              <a:rPr lang="en-US" sz="3750" dirty="0">
                <a:solidFill>
                  <a:srgbClr val="61705E"/>
                </a:solidFill>
                <a:latin typeface="Arial"/>
                <a:cs typeface="Arial"/>
              </a:rPr>
              <a:t>Determine the dose-response characteristics of </a:t>
            </a:r>
            <a:r>
              <a:rPr lang="en-US" sz="3750" dirty="0" err="1">
                <a:solidFill>
                  <a:srgbClr val="61705E"/>
                </a:solidFill>
                <a:latin typeface="Arial"/>
                <a:cs typeface="Arial"/>
              </a:rPr>
              <a:t>quercetin</a:t>
            </a:r>
            <a:r>
              <a:rPr lang="en-US" sz="3750" dirty="0">
                <a:solidFill>
                  <a:srgbClr val="61705E"/>
                </a:solidFill>
                <a:latin typeface="Arial"/>
                <a:cs typeface="Arial"/>
              </a:rPr>
              <a:t>.</a:t>
            </a:r>
          </a:p>
          <a:p>
            <a:pPr marL="742950" indent="-742950">
              <a:buAutoNum type="arabicPeriod"/>
            </a:pPr>
            <a:r>
              <a:rPr lang="en-US" sz="3750" dirty="0">
                <a:solidFill>
                  <a:srgbClr val="61705E"/>
                </a:solidFill>
                <a:latin typeface="Arial"/>
                <a:cs typeface="Arial"/>
              </a:rPr>
              <a:t>Test compounds in human cancer cells.</a:t>
            </a:r>
          </a:p>
          <a:p>
            <a:pPr marL="742950" indent="-742950">
              <a:buAutoNum type="arabicPeriod"/>
            </a:pPr>
            <a:r>
              <a:rPr lang="en-US" sz="3750" dirty="0">
                <a:solidFill>
                  <a:srgbClr val="61705E"/>
                </a:solidFill>
                <a:latin typeface="Arial"/>
                <a:cs typeface="Arial"/>
              </a:rPr>
              <a:t>Using animals, determine toxicities, optimal dosing, metabolism, and pharmacokinetics.</a:t>
            </a:r>
          </a:p>
          <a:p>
            <a:pPr marL="742950" indent="-742950">
              <a:buAutoNum type="arabicPeriod"/>
            </a:pPr>
            <a:r>
              <a:rPr lang="en-US" sz="3750" dirty="0">
                <a:solidFill>
                  <a:srgbClr val="61705E"/>
                </a:solidFill>
                <a:latin typeface="Arial"/>
                <a:cs typeface="Arial"/>
              </a:rPr>
              <a:t>Transfer to a pharmaceutical company?</a:t>
            </a:r>
          </a:p>
          <a:p>
            <a:pPr marL="742950" indent="-742950">
              <a:buAutoNum type="arabicPeriod"/>
            </a:pPr>
            <a:endParaRPr lang="en-US" sz="3750" dirty="0">
              <a:solidFill>
                <a:srgbClr val="61705E"/>
              </a:solidFill>
              <a:latin typeface="Arial"/>
              <a:cs typeface="Arial"/>
            </a:endParaRPr>
          </a:p>
        </p:txBody>
      </p:sp>
      <p:sp>
        <p:nvSpPr>
          <p:cNvPr id="3" name="Title 1">
            <a:extLst>
              <a:ext uri="{FF2B5EF4-FFF2-40B4-BE49-F238E27FC236}">
                <a16:creationId xmlns:a16="http://schemas.microsoft.com/office/drawing/2014/main" xmlns="" id="{D0D5466B-BCD7-3446-9A17-BD3BD95F7A98}"/>
              </a:ext>
            </a:extLst>
          </p:cNvPr>
          <p:cNvSpPr txBox="1">
            <a:spLocks/>
          </p:cNvSpPr>
          <p:nvPr/>
        </p:nvSpPr>
        <p:spPr>
          <a:xfrm>
            <a:off x="0" y="0"/>
            <a:ext cx="9144000" cy="99417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ln>
                  <a:solidFill>
                    <a:schemeClr val="tx1"/>
                  </a:solidFill>
                </a:ln>
                <a:solidFill>
                  <a:schemeClr val="accent6">
                    <a:lumMod val="50000"/>
                  </a:schemeClr>
                </a:solidFill>
                <a:latin typeface="Arial"/>
                <a:cs typeface="Arial"/>
              </a:rPr>
              <a:t>Future directions</a:t>
            </a:r>
          </a:p>
        </p:txBody>
      </p:sp>
    </p:spTree>
    <p:extLst>
      <p:ext uri="{BB962C8B-B14F-4D97-AF65-F5344CB8AC3E}">
        <p14:creationId xmlns:p14="http://schemas.microsoft.com/office/powerpoint/2010/main" val="7439620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xmlns="" id="{D0D5466B-BCD7-3446-9A17-BD3BD95F7A98}"/>
              </a:ext>
            </a:extLst>
          </p:cNvPr>
          <p:cNvSpPr>
            <a:spLocks noGrp="1"/>
          </p:cNvSpPr>
          <p:nvPr>
            <p:ph type="title"/>
          </p:nvPr>
        </p:nvSpPr>
        <p:spPr>
          <a:xfrm>
            <a:off x="0" y="857251"/>
            <a:ext cx="9144000" cy="994172"/>
          </a:xfrm>
        </p:spPr>
        <p:txBody>
          <a:bodyPr>
            <a:normAutofit/>
          </a:bodyPr>
          <a:lstStyle/>
          <a:p>
            <a:r>
              <a:rPr lang="en-US" sz="3750" b="1" dirty="0">
                <a:ln>
                  <a:solidFill>
                    <a:schemeClr val="tx1"/>
                  </a:solidFill>
                </a:ln>
                <a:solidFill>
                  <a:schemeClr val="accent6">
                    <a:lumMod val="50000"/>
                  </a:schemeClr>
                </a:solidFill>
                <a:latin typeface="Arial"/>
                <a:cs typeface="Arial"/>
              </a:rPr>
              <a:t>Acknowledgements</a:t>
            </a:r>
          </a:p>
        </p:txBody>
      </p:sp>
      <p:sp>
        <p:nvSpPr>
          <p:cNvPr id="3" name="Content Placeholder 2"/>
          <p:cNvSpPr>
            <a:spLocks noGrp="1"/>
          </p:cNvSpPr>
          <p:nvPr>
            <p:ph idx="1"/>
          </p:nvPr>
        </p:nvSpPr>
        <p:spPr>
          <a:xfrm>
            <a:off x="479924" y="2201680"/>
            <a:ext cx="4458139" cy="3263504"/>
          </a:xfrm>
        </p:spPr>
        <p:txBody>
          <a:bodyPr>
            <a:normAutofit fontScale="62500" lnSpcReduction="20000"/>
          </a:bodyPr>
          <a:lstStyle/>
          <a:p>
            <a:pPr>
              <a:lnSpc>
                <a:spcPct val="100000"/>
              </a:lnSpc>
            </a:pPr>
            <a:r>
              <a:rPr lang="en-US" dirty="0">
                <a:latin typeface="Arial" panose="020B0604020202020204" pitchFamily="34" charset="0"/>
                <a:cs typeface="Arial" panose="020B0604020202020204" pitchFamily="34" charset="0"/>
              </a:rPr>
              <a:t>Dr. Tin Tin Su </a:t>
            </a:r>
            <a:r>
              <a:rPr lang="mr-IN" dirty="0">
                <a:latin typeface="Arial" panose="020B0604020202020204" pitchFamily="34" charset="0"/>
              </a:rPr>
              <a:t>–</a:t>
            </a:r>
            <a:r>
              <a:rPr lang="en-US" dirty="0">
                <a:latin typeface="Arial" panose="020B0604020202020204" pitchFamily="34" charset="0"/>
                <a:cs typeface="Arial" panose="020B0604020202020204" pitchFamily="34" charset="0"/>
              </a:rPr>
              <a:t> Principle investigator </a:t>
            </a:r>
          </a:p>
          <a:p>
            <a:pPr>
              <a:lnSpc>
                <a:spcPct val="100000"/>
              </a:lnSpc>
            </a:pPr>
            <a:r>
              <a:rPr lang="en-US" dirty="0">
                <a:latin typeface="Arial" panose="020B0604020202020204" pitchFamily="34" charset="0"/>
                <a:cs typeface="Arial" panose="020B0604020202020204" pitchFamily="34" charset="0"/>
              </a:rPr>
              <a:t>Dr. Pamela Harvey &amp; Dr. Maureen </a:t>
            </a:r>
            <a:r>
              <a:rPr lang="en-US" dirty="0" err="1">
                <a:latin typeface="Arial" panose="020B0604020202020204" pitchFamily="34" charset="0"/>
                <a:cs typeface="Arial" panose="020B0604020202020204" pitchFamily="34" charset="0"/>
              </a:rPr>
              <a:t>Bjerke</a:t>
            </a:r>
            <a:endParaRPr lang="en-US" dirty="0">
              <a:latin typeface="Arial" panose="020B0604020202020204" pitchFamily="34" charset="0"/>
              <a:cs typeface="Arial" panose="020B0604020202020204" pitchFamily="34" charset="0"/>
            </a:endParaRPr>
          </a:p>
          <a:p>
            <a:pPr>
              <a:lnSpc>
                <a:spcPct val="100000"/>
              </a:lnSpc>
            </a:pPr>
            <a:r>
              <a:rPr lang="en-US" dirty="0">
                <a:latin typeface="Arial" panose="020B0604020202020204" pitchFamily="34" charset="0"/>
                <a:cs typeface="Arial" panose="020B0604020202020204" pitchFamily="34" charset="0"/>
              </a:rPr>
              <a:t>Discovery Lab Teaching Assistants</a:t>
            </a:r>
          </a:p>
          <a:p>
            <a:pPr>
              <a:lnSpc>
                <a:spcPct val="100000"/>
              </a:lnSpc>
            </a:pPr>
            <a:endParaRPr lang="en-US" dirty="0">
              <a:latin typeface="Arial" panose="020B0604020202020204" pitchFamily="34" charset="0"/>
              <a:cs typeface="Arial" panose="020B0604020202020204" pitchFamily="34" charset="0"/>
            </a:endParaRPr>
          </a:p>
          <a:p>
            <a:pPr marL="0" indent="0">
              <a:lnSpc>
                <a:spcPct val="100000"/>
              </a:lnSpc>
              <a:buNone/>
            </a:pPr>
            <a:r>
              <a:rPr lang="en-US" dirty="0">
                <a:latin typeface="Arial" panose="020B0604020202020204" pitchFamily="34" charset="0"/>
                <a:cs typeface="Arial" panose="020B0604020202020204" pitchFamily="34" charset="0"/>
              </a:rPr>
              <a:t>Funding: </a:t>
            </a:r>
          </a:p>
          <a:p>
            <a:pPr>
              <a:lnSpc>
                <a:spcPct val="100000"/>
              </a:lnSpc>
            </a:pPr>
            <a:r>
              <a:rPr lang="en-US" dirty="0">
                <a:latin typeface="Arial" panose="020B0604020202020204" pitchFamily="34" charset="0"/>
                <a:cs typeface="Arial" panose="020B0604020202020204" pitchFamily="34" charset="0"/>
              </a:rPr>
              <a:t>Howard Hughes Medical Institute </a:t>
            </a:r>
          </a:p>
          <a:p>
            <a:pPr>
              <a:lnSpc>
                <a:spcPct val="100000"/>
              </a:lnSpc>
            </a:pPr>
            <a:r>
              <a:rPr lang="en-US" dirty="0">
                <a:latin typeface="Arial" panose="020B0604020202020204" pitchFamily="34" charset="0"/>
                <a:cs typeface="Arial" panose="020B0604020202020204" pitchFamily="34" charset="0"/>
              </a:rPr>
              <a:t>Biological Sciences Initiative</a:t>
            </a:r>
          </a:p>
          <a:p>
            <a:pPr>
              <a:lnSpc>
                <a:spcPct val="100000"/>
              </a:lnSpc>
            </a:pPr>
            <a:r>
              <a:rPr lang="en-US" dirty="0">
                <a:latin typeface="Arial" panose="020B0604020202020204" pitchFamily="34" charset="0"/>
                <a:cs typeface="Arial" panose="020B0604020202020204" pitchFamily="34" charset="0"/>
              </a:rPr>
              <a:t>Department of Molecular, Cellular, and Developmental Biology</a:t>
            </a:r>
          </a:p>
          <a:p>
            <a:pPr>
              <a:lnSpc>
                <a:spcPct val="100000"/>
              </a:lnSpc>
            </a:pPr>
            <a:endParaRPr lang="en-US" dirty="0"/>
          </a:p>
        </p:txBody>
      </p:sp>
      <p:pic>
        <p:nvPicPr>
          <p:cNvPr id="5" name="Picture 4" descr="downloa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2532" y="3643314"/>
            <a:ext cx="1702594" cy="1702594"/>
          </a:xfrm>
          <a:prstGeom prst="rect">
            <a:avLst/>
          </a:prstGeom>
        </p:spPr>
      </p:pic>
      <p:pic>
        <p:nvPicPr>
          <p:cNvPr id="6" name="Picture 5" descr="download.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27560" y="2357438"/>
            <a:ext cx="1942610" cy="2095500"/>
          </a:xfrm>
          <a:prstGeom prst="rect">
            <a:avLst/>
          </a:prstGeom>
        </p:spPr>
      </p:pic>
      <p:pic>
        <p:nvPicPr>
          <p:cNvPr id="7" name="Picture 6" descr="download.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90244" y="1305522"/>
            <a:ext cx="2062847" cy="1338263"/>
          </a:xfrm>
          <a:prstGeom prst="rect">
            <a:avLst/>
          </a:prstGeom>
        </p:spPr>
      </p:pic>
    </p:spTree>
    <p:extLst>
      <p:ext uri="{BB962C8B-B14F-4D97-AF65-F5344CB8AC3E}">
        <p14:creationId xmlns:p14="http://schemas.microsoft.com/office/powerpoint/2010/main" val="8491301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E635F2-11D3-684D-AEBA-AC7B8A4608A9}"/>
              </a:ext>
            </a:extLst>
          </p:cNvPr>
          <p:cNvSpPr>
            <a:spLocks noGrp="1"/>
          </p:cNvSpPr>
          <p:nvPr>
            <p:ph type="title"/>
          </p:nvPr>
        </p:nvSpPr>
        <p:spPr>
          <a:xfrm>
            <a:off x="628650" y="2766218"/>
            <a:ext cx="7886700" cy="1325563"/>
          </a:xfrm>
        </p:spPr>
        <p:txBody>
          <a:bodyPr>
            <a:normAutofit fontScale="90000"/>
          </a:bodyPr>
          <a:lstStyle/>
          <a:p>
            <a:pPr algn="ctr"/>
            <a:r>
              <a:rPr lang="en-US" sz="9600" b="1" dirty="0">
                <a:ln>
                  <a:solidFill>
                    <a:schemeClr val="tx1"/>
                  </a:solidFill>
                </a:ln>
                <a:solidFill>
                  <a:schemeClr val="accent6">
                    <a:lumMod val="50000"/>
                  </a:schemeClr>
                </a:solidFill>
                <a:latin typeface="Arial" panose="020B0604020202020204" pitchFamily="34" charset="0"/>
                <a:cs typeface="Arial" panose="020B0604020202020204" pitchFamily="34" charset="0"/>
              </a:rPr>
              <a:t>Questions?</a:t>
            </a:r>
          </a:p>
        </p:txBody>
      </p:sp>
    </p:spTree>
    <p:extLst>
      <p:ext uri="{BB962C8B-B14F-4D97-AF65-F5344CB8AC3E}">
        <p14:creationId xmlns:p14="http://schemas.microsoft.com/office/powerpoint/2010/main" val="34146394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Google Shape;54;p13"/>
          <p:cNvSpPr txBox="1">
            <a:spLocks noGrp="1"/>
          </p:cNvSpPr>
          <p:nvPr>
            <p:ph type="ctrTitle"/>
          </p:nvPr>
        </p:nvSpPr>
        <p:spPr>
          <a:xfrm>
            <a:off x="214171" y="724002"/>
            <a:ext cx="8783525" cy="2052601"/>
          </a:xfrm>
          <a:prstGeom prst="rect">
            <a:avLst/>
          </a:prstGeom>
        </p:spPr>
        <p:txBody>
          <a:bodyPr lIns="91422" tIns="91422" rIns="91422" bIns="91422"/>
          <a:lstStyle/>
          <a:p>
            <a:pPr>
              <a:defRPr sz="2700" b="1">
                <a:latin typeface="Calibri"/>
                <a:ea typeface="Calibri"/>
                <a:cs typeface="Calibri"/>
                <a:sym typeface="Calibri"/>
              </a:defRPr>
            </a:pPr>
            <a:r>
              <a:rPr dirty="0"/>
              <a:t>Characterizing </a:t>
            </a:r>
            <a:r>
              <a:rPr i="1" dirty="0"/>
              <a:t>rtn3 </a:t>
            </a:r>
            <a:r>
              <a:rPr dirty="0"/>
              <a:t>Expression and Function in </a:t>
            </a:r>
            <a:r>
              <a:rPr i="1" dirty="0"/>
              <a:t>Xenopus </a:t>
            </a:r>
            <a:r>
              <a:rPr i="1" dirty="0" err="1"/>
              <a:t>laevis</a:t>
            </a:r>
            <a:endParaRPr i="1" dirty="0"/>
          </a:p>
        </p:txBody>
      </p:sp>
      <p:sp>
        <p:nvSpPr>
          <p:cNvPr id="110" name="Google Shape;55;p13"/>
          <p:cNvSpPr txBox="1">
            <a:spLocks noGrp="1"/>
          </p:cNvSpPr>
          <p:nvPr>
            <p:ph type="subTitle" sz="quarter" idx="1"/>
          </p:nvPr>
        </p:nvSpPr>
        <p:spPr>
          <a:xfrm>
            <a:off x="311699" y="3691376"/>
            <a:ext cx="8520603" cy="2052601"/>
          </a:xfrm>
          <a:prstGeom prst="rect">
            <a:avLst/>
          </a:prstGeom>
        </p:spPr>
        <p:txBody>
          <a:bodyPr lIns="91422" tIns="91422" rIns="91422" bIns="91422">
            <a:normAutofit/>
          </a:bodyPr>
          <a:lstStyle/>
          <a:p>
            <a:pPr defTabSz="926569">
              <a:defRPr sz="1596"/>
            </a:pPr>
            <a:r>
              <a:rPr dirty="0"/>
              <a:t>Thom Sizemore</a:t>
            </a:r>
            <a:endParaRPr lang="en-US" dirty="0"/>
          </a:p>
          <a:p>
            <a:pPr defTabSz="926569">
              <a:defRPr sz="1596"/>
            </a:pPr>
            <a:endParaRPr lang="en-US" dirty="0"/>
          </a:p>
          <a:p>
            <a:pPr defTabSz="926569">
              <a:defRPr sz="1596"/>
            </a:pPr>
            <a:endParaRPr dirty="0"/>
          </a:p>
          <a:p>
            <a:pPr defTabSz="926569">
              <a:defRPr sz="1596"/>
            </a:pPr>
            <a:r>
              <a:rPr dirty="0"/>
              <a:t>MCDB 4100: Editing Genomes with CRISPR</a:t>
            </a:r>
          </a:p>
        </p:txBody>
      </p:sp>
    </p:spTree>
    <p:extLst>
      <p:ext uri="{BB962C8B-B14F-4D97-AF65-F5344CB8AC3E}">
        <p14:creationId xmlns:p14="http://schemas.microsoft.com/office/powerpoint/2010/main" val="1438690401"/>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Google Shape;60;p14"/>
          <p:cNvSpPr txBox="1">
            <a:spLocks noGrp="1"/>
          </p:cNvSpPr>
          <p:nvPr>
            <p:ph type="title"/>
          </p:nvPr>
        </p:nvSpPr>
        <p:spPr>
          <a:xfrm>
            <a:off x="3639050" y="822943"/>
            <a:ext cx="1865901" cy="572701"/>
          </a:xfrm>
          <a:prstGeom prst="rect">
            <a:avLst/>
          </a:prstGeom>
        </p:spPr>
        <p:txBody>
          <a:bodyPr lIns="91422" tIns="91422" rIns="91422" bIns="91422">
            <a:normAutofit fontScale="90000"/>
          </a:bodyPr>
          <a:lstStyle/>
          <a:p>
            <a:r>
              <a:t>Overview </a:t>
            </a:r>
          </a:p>
        </p:txBody>
      </p:sp>
      <p:sp>
        <p:nvSpPr>
          <p:cNvPr id="113" name="Google Shape;61;p14"/>
          <p:cNvSpPr txBox="1">
            <a:spLocks noGrp="1"/>
          </p:cNvSpPr>
          <p:nvPr>
            <p:ph type="body" sz="half" idx="1"/>
          </p:nvPr>
        </p:nvSpPr>
        <p:spPr>
          <a:xfrm>
            <a:off x="998253" y="2118960"/>
            <a:ext cx="5733920" cy="3416401"/>
          </a:xfrm>
          <a:prstGeom prst="rect">
            <a:avLst/>
          </a:prstGeom>
        </p:spPr>
        <p:txBody>
          <a:bodyPr lIns="91422" tIns="91422" rIns="91422" bIns="91422"/>
          <a:lstStyle/>
          <a:p>
            <a:pPr>
              <a:lnSpc>
                <a:spcPct val="150000"/>
              </a:lnSpc>
              <a:buClr>
                <a:srgbClr val="000000"/>
              </a:buClr>
              <a:defRPr i="1">
                <a:solidFill>
                  <a:srgbClr val="000000"/>
                </a:solidFill>
              </a:defRPr>
            </a:pPr>
            <a:r>
              <a:t>Why Xenopus? </a:t>
            </a:r>
          </a:p>
          <a:p>
            <a:pPr>
              <a:lnSpc>
                <a:spcPct val="150000"/>
              </a:lnSpc>
              <a:buClr>
                <a:srgbClr val="000000"/>
              </a:buClr>
              <a:defRPr i="1">
                <a:solidFill>
                  <a:srgbClr val="000000"/>
                </a:solidFill>
              </a:defRPr>
            </a:pPr>
            <a:r>
              <a:t>What is rtn3?</a:t>
            </a:r>
          </a:p>
          <a:p>
            <a:pPr>
              <a:lnSpc>
                <a:spcPct val="150000"/>
              </a:lnSpc>
              <a:buClr>
                <a:srgbClr val="000000"/>
              </a:buClr>
              <a:defRPr i="1">
                <a:solidFill>
                  <a:srgbClr val="000000"/>
                </a:solidFill>
              </a:defRPr>
            </a:pPr>
            <a:r>
              <a:t>Why are we using CRISPR-Cas9?</a:t>
            </a:r>
          </a:p>
          <a:p>
            <a:pPr>
              <a:lnSpc>
                <a:spcPct val="150000"/>
              </a:lnSpc>
              <a:buClr>
                <a:srgbClr val="000000"/>
              </a:buClr>
              <a:defRPr i="1">
                <a:solidFill>
                  <a:srgbClr val="000000"/>
                </a:solidFill>
              </a:defRPr>
            </a:pPr>
            <a:r>
              <a:t>What have we discovered so far?</a:t>
            </a:r>
          </a:p>
        </p:txBody>
      </p:sp>
    </p:spTree>
    <p:extLst>
      <p:ext uri="{BB962C8B-B14F-4D97-AF65-F5344CB8AC3E}">
        <p14:creationId xmlns:p14="http://schemas.microsoft.com/office/powerpoint/2010/main" val="4160208750"/>
      </p:ext>
    </p:extLst>
  </p:cSld>
  <p:clrMapOvr>
    <a:masterClrMapping/>
  </p:clrMapOvr>
  <p:transition xmlns:p14="http://schemas.microsoft.com/office/powerpoint/2010/mai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Google Shape;66;p15"/>
          <p:cNvSpPr txBox="1">
            <a:spLocks noGrp="1"/>
          </p:cNvSpPr>
          <p:nvPr>
            <p:ph type="title"/>
          </p:nvPr>
        </p:nvSpPr>
        <p:spPr>
          <a:xfrm>
            <a:off x="311699" y="866846"/>
            <a:ext cx="8520603" cy="572701"/>
          </a:xfrm>
          <a:prstGeom prst="rect">
            <a:avLst/>
          </a:prstGeom>
        </p:spPr>
        <p:txBody>
          <a:bodyPr lIns="91422" tIns="91422" rIns="91422" bIns="91422">
            <a:normAutofit fontScale="90000"/>
          </a:bodyPr>
          <a:lstStyle>
            <a:lvl1pPr algn="ctr"/>
          </a:lstStyle>
          <a:p>
            <a:r>
              <a:t>Objectives of MCDB 4100</a:t>
            </a:r>
          </a:p>
        </p:txBody>
      </p:sp>
      <p:sp>
        <p:nvSpPr>
          <p:cNvPr id="116" name="Google Shape;67;p15"/>
          <p:cNvSpPr txBox="1">
            <a:spLocks noGrp="1"/>
          </p:cNvSpPr>
          <p:nvPr>
            <p:ph type="body" idx="1"/>
          </p:nvPr>
        </p:nvSpPr>
        <p:spPr>
          <a:xfrm>
            <a:off x="311699" y="2009726"/>
            <a:ext cx="8520603" cy="3416401"/>
          </a:xfrm>
          <a:prstGeom prst="rect">
            <a:avLst/>
          </a:prstGeom>
        </p:spPr>
        <p:txBody>
          <a:bodyPr lIns="91422" tIns="91422" rIns="91422" bIns="91422"/>
          <a:lstStyle/>
          <a:p>
            <a:pPr marL="0" indent="0" algn="just">
              <a:lnSpc>
                <a:spcPct val="100000"/>
              </a:lnSpc>
              <a:buNone/>
              <a:defRPr sz="1500" b="1">
                <a:solidFill>
                  <a:srgbClr val="000000"/>
                </a:solidFill>
              </a:defRPr>
            </a:pPr>
            <a:r>
              <a:rPr dirty="0"/>
              <a:t>Primary Objective:</a:t>
            </a:r>
            <a:r>
              <a:rPr b="0" dirty="0"/>
              <a:t> Characterize the expression and function of </a:t>
            </a:r>
            <a:r>
              <a:rPr b="0" i="1" dirty="0"/>
              <a:t>Reticulon 3</a:t>
            </a:r>
            <a:r>
              <a:rPr b="0" dirty="0"/>
              <a:t> in </a:t>
            </a:r>
            <a:r>
              <a:rPr b="0" i="1" dirty="0"/>
              <a:t>Xenopus </a:t>
            </a:r>
            <a:r>
              <a:rPr b="0" i="1" dirty="0" err="1"/>
              <a:t>laevis</a:t>
            </a:r>
            <a:r>
              <a:rPr b="0" i="1" dirty="0"/>
              <a:t>.</a:t>
            </a:r>
            <a:endParaRPr sz="1600" i="1" dirty="0"/>
          </a:p>
          <a:p>
            <a:pPr marL="0" indent="0" algn="just">
              <a:lnSpc>
                <a:spcPct val="100000"/>
              </a:lnSpc>
              <a:buNone/>
              <a:defRPr sz="1200" i="1">
                <a:solidFill>
                  <a:srgbClr val="000000"/>
                </a:solidFill>
              </a:defRPr>
            </a:pPr>
            <a:endParaRPr sz="1600" i="1" dirty="0"/>
          </a:p>
          <a:p>
            <a:pPr marL="0" lvl="1" indent="304792">
              <a:lnSpc>
                <a:spcPct val="100000"/>
              </a:lnSpc>
              <a:buNone/>
              <a:defRPr sz="1400">
                <a:solidFill>
                  <a:srgbClr val="000000"/>
                </a:solidFill>
              </a:defRPr>
            </a:pPr>
            <a:r>
              <a:rPr dirty="0"/>
              <a:t>1</a:t>
            </a:r>
            <a:r>
              <a:rPr i="1" dirty="0"/>
              <a:t>. </a:t>
            </a:r>
            <a:r>
              <a:rPr dirty="0"/>
              <a:t>Design sgRNAs to target </a:t>
            </a:r>
            <a:r>
              <a:rPr i="1" dirty="0"/>
              <a:t>rtn3</a:t>
            </a:r>
            <a:r>
              <a:rPr dirty="0"/>
              <a:t> for mutagenesis or silencing  </a:t>
            </a:r>
          </a:p>
          <a:p>
            <a:pPr marL="0" lvl="1" indent="304792">
              <a:lnSpc>
                <a:spcPct val="100000"/>
              </a:lnSpc>
              <a:buNone/>
              <a:defRPr sz="1400">
                <a:solidFill>
                  <a:srgbClr val="000000"/>
                </a:solidFill>
              </a:defRPr>
            </a:pPr>
            <a:endParaRPr dirty="0"/>
          </a:p>
          <a:p>
            <a:pPr marL="0" lvl="1" indent="304792">
              <a:lnSpc>
                <a:spcPct val="100000"/>
              </a:lnSpc>
              <a:buNone/>
              <a:defRPr sz="1400">
                <a:solidFill>
                  <a:srgbClr val="000000"/>
                </a:solidFill>
              </a:defRPr>
            </a:pPr>
            <a:r>
              <a:rPr dirty="0"/>
              <a:t>2. Design anti-sense RNA probes for use in situ hybridization</a:t>
            </a:r>
          </a:p>
          <a:p>
            <a:pPr marL="0" lvl="1" indent="304792">
              <a:lnSpc>
                <a:spcPct val="100000"/>
              </a:lnSpc>
              <a:buNone/>
              <a:defRPr sz="1400">
                <a:solidFill>
                  <a:srgbClr val="000000"/>
                </a:solidFill>
              </a:defRPr>
            </a:pPr>
            <a:endParaRPr dirty="0"/>
          </a:p>
          <a:p>
            <a:pPr marL="304792" lvl="1" indent="0">
              <a:lnSpc>
                <a:spcPct val="100000"/>
              </a:lnSpc>
              <a:buNone/>
              <a:defRPr sz="1400">
                <a:solidFill>
                  <a:srgbClr val="000000"/>
                </a:solidFill>
              </a:defRPr>
            </a:pPr>
            <a:r>
              <a:rPr dirty="0"/>
              <a:t>3. Observe </a:t>
            </a:r>
            <a:r>
              <a:rPr i="1" dirty="0"/>
              <a:t>X. </a:t>
            </a:r>
            <a:r>
              <a:rPr i="1" dirty="0" err="1"/>
              <a:t>laevis</a:t>
            </a:r>
            <a:r>
              <a:rPr dirty="0"/>
              <a:t> embryos that have been injected with both sgRNA and</a:t>
            </a:r>
            <a:r>
              <a:rPr lang="en-US" dirty="0"/>
              <a:t> </a:t>
            </a:r>
            <a:r>
              <a:rPr dirty="0"/>
              <a:t>Cas9 or dCas9 to characterize phenotypes associated with mutagenesis or silencing of </a:t>
            </a:r>
            <a:r>
              <a:rPr i="1" dirty="0"/>
              <a:t>rtn3</a:t>
            </a:r>
          </a:p>
        </p:txBody>
      </p:sp>
    </p:spTree>
    <p:extLst>
      <p:ext uri="{BB962C8B-B14F-4D97-AF65-F5344CB8AC3E}">
        <p14:creationId xmlns:p14="http://schemas.microsoft.com/office/powerpoint/2010/main" val="823928975"/>
      </p:ext>
    </p:extLst>
  </p:cSld>
  <p:clrMapOvr>
    <a:masterClrMapping/>
  </p:clrMapOvr>
  <p:transition xmlns:p14="http://schemas.microsoft.com/office/powerpoint/2010/mai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Google Shape;80;p17"/>
          <p:cNvSpPr txBox="1">
            <a:spLocks noGrp="1"/>
          </p:cNvSpPr>
          <p:nvPr>
            <p:ph type="title"/>
          </p:nvPr>
        </p:nvSpPr>
        <p:spPr>
          <a:xfrm>
            <a:off x="311699" y="1197575"/>
            <a:ext cx="8520603" cy="572701"/>
          </a:xfrm>
          <a:prstGeom prst="rect">
            <a:avLst/>
          </a:prstGeom>
        </p:spPr>
        <p:txBody>
          <a:bodyPr lIns="91422" tIns="91422" rIns="91422" bIns="91422">
            <a:normAutofit fontScale="90000"/>
          </a:bodyPr>
          <a:lstStyle/>
          <a:p>
            <a:pPr>
              <a:defRPr i="1"/>
            </a:pPr>
            <a:r>
              <a:t>Xenopus laevis</a:t>
            </a:r>
            <a:r>
              <a:rPr i="0"/>
              <a:t> as a model organism</a:t>
            </a:r>
          </a:p>
        </p:txBody>
      </p:sp>
      <p:sp>
        <p:nvSpPr>
          <p:cNvPr id="119" name="Google Shape;81;p17"/>
          <p:cNvSpPr txBox="1">
            <a:spLocks noGrp="1"/>
          </p:cNvSpPr>
          <p:nvPr>
            <p:ph type="body" sz="half" idx="1"/>
          </p:nvPr>
        </p:nvSpPr>
        <p:spPr>
          <a:xfrm>
            <a:off x="109598" y="2349369"/>
            <a:ext cx="4422001" cy="3416401"/>
          </a:xfrm>
          <a:prstGeom prst="rect">
            <a:avLst/>
          </a:prstGeom>
        </p:spPr>
        <p:txBody>
          <a:bodyPr lIns="91422" tIns="91422" rIns="91422" bIns="91422"/>
          <a:lstStyle/>
          <a:p>
            <a:pPr>
              <a:buClr>
                <a:srgbClr val="000000"/>
              </a:buClr>
              <a:buSzPts val="1600"/>
              <a:defRPr sz="1600">
                <a:solidFill>
                  <a:srgbClr val="000000"/>
                </a:solidFill>
              </a:defRPr>
            </a:pPr>
            <a:r>
              <a:t>African clawed frog</a:t>
            </a:r>
          </a:p>
          <a:p>
            <a:pPr>
              <a:buClr>
                <a:srgbClr val="000000"/>
              </a:buClr>
              <a:buSzPts val="1600"/>
              <a:defRPr sz="1600">
                <a:solidFill>
                  <a:srgbClr val="000000"/>
                </a:solidFill>
              </a:defRPr>
            </a:pPr>
            <a:r>
              <a:t>Durable and easy to maintain in lab</a:t>
            </a:r>
          </a:p>
          <a:p>
            <a:pPr marL="914377" lvl="1" indent="-317492">
              <a:buClr>
                <a:srgbClr val="000000"/>
              </a:buClr>
              <a:buSzPts val="1200"/>
              <a:defRPr sz="1200">
                <a:solidFill>
                  <a:srgbClr val="000000"/>
                </a:solidFill>
              </a:defRPr>
            </a:pPr>
            <a:r>
              <a:t>Lay hundreds of large eggs</a:t>
            </a:r>
          </a:p>
          <a:p>
            <a:pPr marL="914377" lvl="1" indent="-317492">
              <a:buClr>
                <a:srgbClr val="000000"/>
              </a:buClr>
              <a:buSzPts val="1200"/>
              <a:defRPr sz="1200">
                <a:solidFill>
                  <a:srgbClr val="000000"/>
                </a:solidFill>
              </a:defRPr>
            </a:pPr>
            <a:r>
              <a:t>Hardy embryos tolerate manipulations</a:t>
            </a:r>
          </a:p>
          <a:p>
            <a:pPr marL="914377" lvl="1" indent="-317492">
              <a:buClr>
                <a:srgbClr val="000000"/>
              </a:buClr>
              <a:buSzPts val="1200"/>
              <a:defRPr sz="1200">
                <a:solidFill>
                  <a:srgbClr val="000000"/>
                </a:solidFill>
              </a:defRPr>
            </a:pPr>
            <a:r>
              <a:t>Embryos develop rapidly externally</a:t>
            </a:r>
            <a:endParaRPr sz="1300"/>
          </a:p>
          <a:p>
            <a:pPr>
              <a:buClr>
                <a:srgbClr val="000000"/>
              </a:buClr>
              <a:buSzPts val="1600"/>
              <a:defRPr sz="1600">
                <a:solidFill>
                  <a:srgbClr val="000000"/>
                </a:solidFill>
              </a:defRPr>
            </a:pPr>
            <a:r>
              <a:t>Genetic similarity to humans</a:t>
            </a:r>
          </a:p>
          <a:p>
            <a:pPr marL="914377" lvl="1" indent="-317492">
              <a:buClr>
                <a:srgbClr val="000000"/>
              </a:buClr>
              <a:buSzPts val="1200"/>
              <a:defRPr sz="1200">
                <a:solidFill>
                  <a:srgbClr val="000000"/>
                </a:solidFill>
              </a:defRPr>
            </a:pPr>
            <a:r>
              <a:t>Model for human disease </a:t>
            </a:r>
          </a:p>
        </p:txBody>
      </p:sp>
      <p:pic>
        <p:nvPicPr>
          <p:cNvPr id="120" name="Google Shape;82;p17" descr="Google Shape;82;p17"/>
          <p:cNvPicPr>
            <a:picLocks noChangeAspect="1"/>
          </p:cNvPicPr>
          <p:nvPr/>
        </p:nvPicPr>
        <p:blipFill>
          <a:blip r:embed="rId3">
            <a:extLst/>
          </a:blip>
          <a:stretch>
            <a:fillRect/>
          </a:stretch>
        </p:blipFill>
        <p:spPr>
          <a:xfrm>
            <a:off x="4340352" y="2349368"/>
            <a:ext cx="4803648" cy="3187779"/>
          </a:xfrm>
          <a:prstGeom prst="rect">
            <a:avLst/>
          </a:prstGeom>
          <a:ln w="12700">
            <a:miter lim="400000"/>
          </a:ln>
        </p:spPr>
      </p:pic>
      <p:sp>
        <p:nvSpPr>
          <p:cNvPr id="121" name="Google Shape;83;p17"/>
          <p:cNvSpPr txBox="1"/>
          <p:nvPr/>
        </p:nvSpPr>
        <p:spPr>
          <a:xfrm>
            <a:off x="7964699" y="4995250"/>
            <a:ext cx="1026901" cy="281129"/>
          </a:xfrm>
          <a:prstGeom prst="rect">
            <a:avLst/>
          </a:prstGeom>
          <a:ln w="12700">
            <a:miter lim="400000"/>
          </a:ln>
          <a:extLst>
            <a:ext uri="{C572A759-6A51-4108-AA02-DFA0A04FC94B}">
              <ma14:wrappingTextBoxFlag xmlns:ma14="http://schemas.microsoft.com/office/mac/drawingml/2011/main" val="1"/>
            </a:ext>
          </a:extLst>
        </p:spPr>
        <p:txBody>
          <a:bodyPr lIns="91422" tIns="91422" rIns="91422" bIns="91422">
            <a:spAutoFit/>
          </a:bodyPr>
          <a:lstStyle>
            <a:lvl1pPr>
              <a:defRPr sz="600"/>
            </a:lvl1pPr>
          </a:lstStyle>
          <a:p>
            <a:r>
              <a:t>(xenbase.org)</a:t>
            </a:r>
          </a:p>
        </p:txBody>
      </p:sp>
    </p:spTree>
    <p:extLst>
      <p:ext uri="{BB962C8B-B14F-4D97-AF65-F5344CB8AC3E}">
        <p14:creationId xmlns:p14="http://schemas.microsoft.com/office/powerpoint/2010/main" val="3882384193"/>
      </p:ext>
    </p:extLst>
  </p:cSld>
  <p:clrMapOvr>
    <a:masterClrMapping/>
  </p:clrMapOvr>
  <p:transition xmlns:p14="http://schemas.microsoft.com/office/powerpoint/2010/mai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 name="Google Shape;72;p16" descr="Google Shape;72;p16"/>
          <p:cNvPicPr>
            <a:picLocks noChangeAspect="1"/>
          </p:cNvPicPr>
          <p:nvPr/>
        </p:nvPicPr>
        <p:blipFill>
          <a:blip r:embed="rId3">
            <a:extLst/>
          </a:blip>
          <a:srcRect l="14324" b="5704"/>
          <a:stretch>
            <a:fillRect/>
          </a:stretch>
        </p:blipFill>
        <p:spPr>
          <a:xfrm>
            <a:off x="3831396" y="1263852"/>
            <a:ext cx="5000904" cy="4892401"/>
          </a:xfrm>
          <a:prstGeom prst="rect">
            <a:avLst/>
          </a:prstGeom>
          <a:ln w="12700">
            <a:miter lim="400000"/>
          </a:ln>
        </p:spPr>
      </p:pic>
      <p:sp>
        <p:nvSpPr>
          <p:cNvPr id="126" name="Google Shape;73;p16"/>
          <p:cNvSpPr txBox="1">
            <a:spLocks noGrp="1"/>
          </p:cNvSpPr>
          <p:nvPr>
            <p:ph type="title"/>
          </p:nvPr>
        </p:nvSpPr>
        <p:spPr>
          <a:xfrm>
            <a:off x="311700" y="506625"/>
            <a:ext cx="8520601" cy="822303"/>
          </a:xfrm>
          <a:prstGeom prst="rect">
            <a:avLst/>
          </a:prstGeom>
        </p:spPr>
        <p:txBody>
          <a:bodyPr lIns="91422" tIns="91422" rIns="91422" bIns="91422">
            <a:normAutofit/>
          </a:bodyPr>
          <a:lstStyle/>
          <a:p>
            <a:pPr>
              <a:defRPr i="1"/>
            </a:pPr>
            <a:r>
              <a:rPr dirty="0"/>
              <a:t>Reticulon 3 </a:t>
            </a:r>
            <a:r>
              <a:rPr i="0" dirty="0"/>
              <a:t>(</a:t>
            </a:r>
            <a:r>
              <a:rPr dirty="0"/>
              <a:t>rtn3</a:t>
            </a:r>
            <a:r>
              <a:rPr i="0" dirty="0"/>
              <a:t>)</a:t>
            </a:r>
          </a:p>
        </p:txBody>
      </p:sp>
      <p:sp>
        <p:nvSpPr>
          <p:cNvPr id="127" name="Google Shape;74;p16"/>
          <p:cNvSpPr txBox="1">
            <a:spLocks noGrp="1"/>
          </p:cNvSpPr>
          <p:nvPr>
            <p:ph type="body" sz="half" idx="1"/>
          </p:nvPr>
        </p:nvSpPr>
        <p:spPr>
          <a:xfrm>
            <a:off x="0" y="1641431"/>
            <a:ext cx="4116603" cy="4137243"/>
          </a:xfrm>
          <a:prstGeom prst="rect">
            <a:avLst/>
          </a:prstGeom>
        </p:spPr>
        <p:txBody>
          <a:bodyPr lIns="91422" tIns="91422" rIns="91422" bIns="91422"/>
          <a:lstStyle/>
          <a:p>
            <a:pPr>
              <a:buClr>
                <a:srgbClr val="000000"/>
              </a:buClr>
              <a:buSzPts val="1600"/>
              <a:defRPr sz="1600">
                <a:solidFill>
                  <a:srgbClr val="000000"/>
                </a:solidFill>
              </a:defRPr>
            </a:pPr>
            <a:r>
              <a:rPr dirty="0"/>
              <a:t>ER membrane protein</a:t>
            </a:r>
          </a:p>
          <a:p>
            <a:pPr>
              <a:buClr>
                <a:srgbClr val="000000"/>
              </a:buClr>
              <a:buSzPts val="1600"/>
              <a:defRPr sz="1600">
                <a:solidFill>
                  <a:srgbClr val="000000"/>
                </a:solidFill>
              </a:defRPr>
            </a:pPr>
            <a:r>
              <a:rPr i="1" dirty="0"/>
              <a:t>Reticulon</a:t>
            </a:r>
            <a:r>
              <a:rPr dirty="0"/>
              <a:t> family</a:t>
            </a:r>
          </a:p>
          <a:p>
            <a:pPr>
              <a:buClr>
                <a:srgbClr val="000000"/>
              </a:buClr>
              <a:buSzPts val="1600"/>
              <a:defRPr sz="1600" i="1">
                <a:solidFill>
                  <a:srgbClr val="000000"/>
                </a:solidFill>
              </a:defRPr>
            </a:pPr>
            <a:r>
              <a:rPr dirty="0"/>
              <a:t>Homo sapiens</a:t>
            </a:r>
            <a:r>
              <a:rPr i="0" dirty="0"/>
              <a:t>: </a:t>
            </a:r>
          </a:p>
          <a:p>
            <a:pPr marL="914377" lvl="1" indent="-317492">
              <a:buClr>
                <a:srgbClr val="000000"/>
              </a:buClr>
              <a:buSzPts val="1200"/>
              <a:defRPr sz="1200">
                <a:solidFill>
                  <a:srgbClr val="000000"/>
                </a:solidFill>
              </a:defRPr>
            </a:pPr>
            <a:r>
              <a:rPr dirty="0"/>
              <a:t>membrane trafficking</a:t>
            </a:r>
          </a:p>
          <a:p>
            <a:pPr marL="914377" lvl="1" indent="-317492">
              <a:buClr>
                <a:srgbClr val="000000"/>
              </a:buClr>
              <a:buSzPts val="1200"/>
              <a:defRPr sz="1200">
                <a:solidFill>
                  <a:srgbClr val="000000"/>
                </a:solidFill>
              </a:defRPr>
            </a:pPr>
            <a:r>
              <a:rPr dirty="0"/>
              <a:t>Inhibits </a:t>
            </a:r>
            <a:r>
              <a:rPr i="1" dirty="0"/>
              <a:t>beta-secretase enzyme 1 (BACE1)</a:t>
            </a:r>
            <a:r>
              <a:rPr dirty="0"/>
              <a:t> activity</a:t>
            </a:r>
            <a:endParaRPr sz="1300" dirty="0"/>
          </a:p>
          <a:p>
            <a:pPr>
              <a:buClr>
                <a:srgbClr val="000000"/>
              </a:buClr>
              <a:buSzPts val="1600"/>
              <a:defRPr sz="1600">
                <a:solidFill>
                  <a:srgbClr val="000000"/>
                </a:solidFill>
              </a:defRPr>
            </a:pPr>
            <a:r>
              <a:rPr dirty="0"/>
              <a:t>Alzheimer’s mice models</a:t>
            </a:r>
          </a:p>
          <a:p>
            <a:pPr marL="914377" lvl="1" indent="-317492">
              <a:buClr>
                <a:srgbClr val="000000"/>
              </a:buClr>
              <a:buSzPts val="1200"/>
              <a:defRPr sz="1200" i="1">
                <a:solidFill>
                  <a:srgbClr val="000000"/>
                </a:solidFill>
              </a:defRPr>
            </a:pPr>
            <a:r>
              <a:rPr dirty="0"/>
              <a:t>Rtn3 </a:t>
            </a:r>
            <a:r>
              <a:rPr i="0" dirty="0"/>
              <a:t>deficient mice display increased amyloid plaques</a:t>
            </a:r>
          </a:p>
        </p:txBody>
      </p:sp>
      <p:sp>
        <p:nvSpPr>
          <p:cNvPr id="128" name="Google Shape;75;p16"/>
          <p:cNvSpPr txBox="1"/>
          <p:nvPr/>
        </p:nvSpPr>
        <p:spPr>
          <a:xfrm>
            <a:off x="7000026" y="5605073"/>
            <a:ext cx="2358601" cy="323129"/>
          </a:xfrm>
          <a:prstGeom prst="rect">
            <a:avLst/>
          </a:prstGeom>
          <a:ln w="12700">
            <a:miter lim="400000"/>
          </a:ln>
          <a:extLst>
            <a:ext uri="{C572A759-6A51-4108-AA02-DFA0A04FC94B}">
              <ma14:wrappingTextBoxFlag xmlns:ma14="http://schemas.microsoft.com/office/mac/drawingml/2011/main" val="1"/>
            </a:ext>
          </a:extLst>
        </p:spPr>
        <p:txBody>
          <a:bodyPr lIns="91422" tIns="91422" rIns="91422" bIns="91422">
            <a:spAutoFit/>
          </a:bodyPr>
          <a:lstStyle>
            <a:lvl1pPr>
              <a:defRPr sz="900"/>
            </a:lvl1pPr>
          </a:lstStyle>
          <a:p>
            <a:r>
              <a:t>(Yang and Stritmatter, 2007)</a:t>
            </a:r>
          </a:p>
        </p:txBody>
      </p:sp>
    </p:spTree>
    <p:extLst>
      <p:ext uri="{BB962C8B-B14F-4D97-AF65-F5344CB8AC3E}">
        <p14:creationId xmlns:p14="http://schemas.microsoft.com/office/powerpoint/2010/main" val="181712556"/>
      </p:ext>
    </p:extLst>
  </p:cSld>
  <p:clrMapOvr>
    <a:masterClrMapping/>
  </p:clrMapOvr>
  <p:transition xmlns:p14="http://schemas.microsoft.com/office/powerpoint/2010/mai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Google Shape;88;p18"/>
          <p:cNvSpPr txBox="1">
            <a:spLocks noGrp="1"/>
          </p:cNvSpPr>
          <p:nvPr>
            <p:ph type="title"/>
          </p:nvPr>
        </p:nvSpPr>
        <p:spPr>
          <a:xfrm>
            <a:off x="311699" y="790951"/>
            <a:ext cx="8520603" cy="572701"/>
          </a:xfrm>
          <a:prstGeom prst="rect">
            <a:avLst/>
          </a:prstGeom>
        </p:spPr>
        <p:txBody>
          <a:bodyPr lIns="91422" tIns="91422" rIns="91422" bIns="91422">
            <a:normAutofit fontScale="90000"/>
          </a:bodyPr>
          <a:lstStyle/>
          <a:p>
            <a:pPr algn="ctr"/>
            <a:r>
              <a:t>Nervous Tissue Expression in </a:t>
            </a:r>
            <a:r>
              <a:rPr i="1"/>
              <a:t>Xenopus laevis</a:t>
            </a:r>
          </a:p>
        </p:txBody>
      </p:sp>
      <p:sp>
        <p:nvSpPr>
          <p:cNvPr id="133" name="Google Shape;89;p18"/>
          <p:cNvSpPr txBox="1"/>
          <p:nvPr/>
        </p:nvSpPr>
        <p:spPr>
          <a:xfrm>
            <a:off x="348104" y="4700955"/>
            <a:ext cx="8447792" cy="1550901"/>
          </a:xfrm>
          <a:prstGeom prst="rect">
            <a:avLst/>
          </a:prstGeom>
          <a:ln w="12700">
            <a:miter lim="400000"/>
          </a:ln>
          <a:extLst>
            <a:ext uri="{C572A759-6A51-4108-AA02-DFA0A04FC94B}">
              <ma14:wrappingTextBoxFlag xmlns:ma14="http://schemas.microsoft.com/office/mac/drawingml/2011/main" val="1"/>
            </a:ext>
          </a:extLst>
        </p:spPr>
        <p:txBody>
          <a:bodyPr lIns="91422" tIns="91422" rIns="91422" bIns="91422">
            <a:spAutoFit/>
          </a:bodyPr>
          <a:lstStyle/>
          <a:p>
            <a:pPr marL="387917" indent="-387917">
              <a:lnSpc>
                <a:spcPct val="115000"/>
              </a:lnSpc>
              <a:buSzPct val="100000"/>
              <a:buChar char="•"/>
            </a:pPr>
            <a:r>
              <a:t>Preferential expression in neural tissues including ectoderm and mesoderm</a:t>
            </a:r>
          </a:p>
          <a:p>
            <a:pPr marL="332500" indent="-332500">
              <a:lnSpc>
                <a:spcPct val="115000"/>
              </a:lnSpc>
              <a:buSzPct val="100000"/>
              <a:buChar char="•"/>
              <a:defRPr sz="1200"/>
            </a:pPr>
            <a:endParaRPr/>
          </a:p>
          <a:p>
            <a:pPr marL="387917" indent="-387917">
              <a:lnSpc>
                <a:spcPct val="115000"/>
              </a:lnSpc>
              <a:spcBef>
                <a:spcPts val="1600"/>
              </a:spcBef>
              <a:buSzPct val="100000"/>
              <a:buChar char="•"/>
            </a:pPr>
            <a:r>
              <a:t>The mechanistic connection between </a:t>
            </a:r>
            <a:r>
              <a:rPr i="1"/>
              <a:t>rtn3</a:t>
            </a:r>
            <a:r>
              <a:t> and neural function is not well characterized.</a:t>
            </a:r>
          </a:p>
        </p:txBody>
      </p:sp>
      <p:grpSp>
        <p:nvGrpSpPr>
          <p:cNvPr id="138" name="Google Shape;90;p18"/>
          <p:cNvGrpSpPr/>
          <p:nvPr/>
        </p:nvGrpSpPr>
        <p:grpSpPr>
          <a:xfrm>
            <a:off x="109382" y="1817689"/>
            <a:ext cx="9345527" cy="2560329"/>
            <a:chOff x="0" y="0"/>
            <a:chExt cx="7009144" cy="1920245"/>
          </a:xfrm>
        </p:grpSpPr>
        <p:pic>
          <p:nvPicPr>
            <p:cNvPr id="134" name="Google Shape;91;p18" descr="Google Shape;91;p18"/>
            <p:cNvPicPr>
              <a:picLocks noChangeAspect="1"/>
            </p:cNvPicPr>
            <p:nvPr/>
          </p:nvPicPr>
          <p:blipFill>
            <a:blip r:embed="rId3">
              <a:extLst/>
            </a:blip>
            <a:stretch>
              <a:fillRect/>
            </a:stretch>
          </p:blipFill>
          <p:spPr>
            <a:xfrm>
              <a:off x="27733" y="14"/>
              <a:ext cx="1439935" cy="1466472"/>
            </a:xfrm>
            <a:prstGeom prst="rect">
              <a:avLst/>
            </a:prstGeom>
            <a:ln w="12700" cap="flat">
              <a:noFill/>
              <a:miter lim="400000"/>
            </a:ln>
            <a:effectLst/>
          </p:spPr>
        </p:pic>
        <p:pic>
          <p:nvPicPr>
            <p:cNvPr id="135" name="Google Shape;92;p18" descr="Google Shape;92;p18"/>
            <p:cNvPicPr>
              <a:picLocks noChangeAspect="1"/>
            </p:cNvPicPr>
            <p:nvPr/>
          </p:nvPicPr>
          <p:blipFill>
            <a:blip r:embed="rId4">
              <a:extLst/>
            </a:blip>
            <a:stretch>
              <a:fillRect/>
            </a:stretch>
          </p:blipFill>
          <p:spPr>
            <a:xfrm>
              <a:off x="1777788" y="0"/>
              <a:ext cx="2513569" cy="1466471"/>
            </a:xfrm>
            <a:prstGeom prst="rect">
              <a:avLst/>
            </a:prstGeom>
            <a:ln w="12700" cap="flat">
              <a:noFill/>
              <a:miter lim="400000"/>
            </a:ln>
            <a:effectLst/>
          </p:spPr>
        </p:pic>
        <p:pic>
          <p:nvPicPr>
            <p:cNvPr id="136" name="Google Shape;93;p18" descr="Google Shape;93;p18"/>
            <p:cNvPicPr>
              <a:picLocks noChangeAspect="1"/>
            </p:cNvPicPr>
            <p:nvPr/>
          </p:nvPicPr>
          <p:blipFill>
            <a:blip r:embed="rId5">
              <a:extLst/>
            </a:blip>
            <a:stretch>
              <a:fillRect/>
            </a:stretch>
          </p:blipFill>
          <p:spPr>
            <a:xfrm>
              <a:off x="4601462" y="0"/>
              <a:ext cx="2058854" cy="1466471"/>
            </a:xfrm>
            <a:prstGeom prst="rect">
              <a:avLst/>
            </a:prstGeom>
            <a:ln w="12700" cap="flat">
              <a:noFill/>
              <a:miter lim="400000"/>
            </a:ln>
            <a:effectLst/>
          </p:spPr>
        </p:pic>
        <p:sp>
          <p:nvSpPr>
            <p:cNvPr id="137" name="Google Shape;94;p18"/>
            <p:cNvSpPr txBox="1"/>
            <p:nvPr/>
          </p:nvSpPr>
          <p:spPr>
            <a:xfrm>
              <a:off x="0" y="1466460"/>
              <a:ext cx="7009145" cy="45378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8568" tIns="68568" rIns="68568" bIns="68568" numCol="1" anchor="t">
              <a:noAutofit/>
            </a:bodyPr>
            <a:lstStyle/>
            <a:p>
              <a:pPr>
                <a:defRPr sz="1000" i="1"/>
              </a:pPr>
              <a:r>
                <a:t>Rtn3</a:t>
              </a:r>
              <a:r>
                <a:rPr i="0"/>
                <a:t> is expressed in the neural plate (g), the somites and branchial arch (n), and the head (p). </a:t>
              </a:r>
            </a:p>
            <a:p>
              <a:pPr>
                <a:defRPr sz="1000"/>
              </a:pPr>
              <a:r>
                <a:t>( Park et al., 2016)</a:t>
              </a:r>
            </a:p>
          </p:txBody>
        </p:sp>
      </p:grpSp>
    </p:spTree>
    <p:extLst>
      <p:ext uri="{BB962C8B-B14F-4D97-AF65-F5344CB8AC3E}">
        <p14:creationId xmlns:p14="http://schemas.microsoft.com/office/powerpoint/2010/main" val="3972906303"/>
      </p:ext>
    </p:extLst>
  </p:cSld>
  <p:clrMapOvr>
    <a:masterClrMapping/>
  </p:clrMapOvr>
  <p:transition xmlns:p14="http://schemas.microsoft.com/office/powerpoint/2010/mai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Google Shape;107;p20"/>
          <p:cNvSpPr txBox="1">
            <a:spLocks noGrp="1"/>
          </p:cNvSpPr>
          <p:nvPr>
            <p:ph type="title"/>
          </p:nvPr>
        </p:nvSpPr>
        <p:spPr>
          <a:xfrm>
            <a:off x="311699" y="803755"/>
            <a:ext cx="8520603" cy="572701"/>
          </a:xfrm>
          <a:prstGeom prst="rect">
            <a:avLst/>
          </a:prstGeom>
        </p:spPr>
        <p:txBody>
          <a:bodyPr lIns="91422" tIns="91422" rIns="91422" bIns="91422">
            <a:normAutofit fontScale="90000"/>
          </a:bodyPr>
          <a:lstStyle/>
          <a:p>
            <a:r>
              <a:t>Hypotheses</a:t>
            </a:r>
          </a:p>
        </p:txBody>
      </p:sp>
      <p:sp>
        <p:nvSpPr>
          <p:cNvPr id="143" name="Google Shape;108;p20"/>
          <p:cNvSpPr txBox="1">
            <a:spLocks noGrp="1"/>
          </p:cNvSpPr>
          <p:nvPr>
            <p:ph type="body" idx="1"/>
          </p:nvPr>
        </p:nvSpPr>
        <p:spPr>
          <a:xfrm>
            <a:off x="311699" y="2080757"/>
            <a:ext cx="8520603" cy="3416401"/>
          </a:xfrm>
          <a:prstGeom prst="rect">
            <a:avLst/>
          </a:prstGeom>
        </p:spPr>
        <p:txBody>
          <a:bodyPr lIns="91422" tIns="91422" rIns="91422" bIns="91422"/>
          <a:lstStyle/>
          <a:p>
            <a:pPr>
              <a:buClr>
                <a:srgbClr val="000000"/>
              </a:buClr>
              <a:buFontTx/>
              <a:buAutoNum type="arabicPeriod"/>
              <a:defRPr>
                <a:solidFill>
                  <a:srgbClr val="000000"/>
                </a:solidFill>
              </a:defRPr>
            </a:pPr>
            <a:r>
              <a:t>Published in-situ hybridization assays show staining in neural tissue in later development, because these tissues are derived from the ectoderm, we predict that expression of </a:t>
            </a:r>
            <a:r>
              <a:rPr i="1"/>
              <a:t>rtn3 </a:t>
            </a:r>
            <a:r>
              <a:t>will localize to the ectoderm.</a:t>
            </a:r>
          </a:p>
          <a:p>
            <a:pPr>
              <a:buClr>
                <a:srgbClr val="000000"/>
              </a:buClr>
              <a:buFontTx/>
              <a:buAutoNum type="arabicPeriod"/>
              <a:defRPr>
                <a:solidFill>
                  <a:srgbClr val="000000"/>
                </a:solidFill>
              </a:defRPr>
            </a:pPr>
            <a:r>
              <a:t>Since </a:t>
            </a:r>
            <a:r>
              <a:rPr i="1"/>
              <a:t>rtn3</a:t>
            </a:r>
            <a:r>
              <a:t> is expressed in neural tissues, </a:t>
            </a:r>
            <a:r>
              <a:rPr i="1"/>
              <a:t>rtn3</a:t>
            </a:r>
            <a:r>
              <a:t> will cause neural tissue abnormalities when mutated or silenced.</a:t>
            </a:r>
          </a:p>
        </p:txBody>
      </p:sp>
    </p:spTree>
    <p:extLst>
      <p:ext uri="{BB962C8B-B14F-4D97-AF65-F5344CB8AC3E}">
        <p14:creationId xmlns:p14="http://schemas.microsoft.com/office/powerpoint/2010/main" val="2180088019"/>
      </p:ext>
    </p:extLst>
  </p:cSld>
  <p:clrMapOvr>
    <a:masterClrMapping/>
  </p:clrMapOvr>
  <p:transition xmlns:p14="http://schemas.microsoft.com/office/powerpoint/2010/mai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CRISPR-Cas9"/>
          <p:cNvSpPr txBox="1">
            <a:spLocks noGrp="1"/>
          </p:cNvSpPr>
          <p:nvPr>
            <p:ph type="title"/>
          </p:nvPr>
        </p:nvSpPr>
        <p:spPr>
          <a:prstGeom prst="rect">
            <a:avLst/>
          </a:prstGeom>
        </p:spPr>
        <p:txBody>
          <a:bodyPr/>
          <a:lstStyle/>
          <a:p>
            <a:r>
              <a:t>CRISPR-Cas9</a:t>
            </a:r>
          </a:p>
        </p:txBody>
      </p:sp>
      <p:sp>
        <p:nvSpPr>
          <p:cNvPr id="148" name="Doudna Lab"/>
          <p:cNvSpPr txBox="1">
            <a:spLocks noGrp="1"/>
          </p:cNvSpPr>
          <p:nvPr>
            <p:ph type="body" sz="quarter" idx="1"/>
          </p:nvPr>
        </p:nvSpPr>
        <p:spPr>
          <a:xfrm>
            <a:off x="6590340" y="6015326"/>
            <a:ext cx="2093541" cy="763601"/>
          </a:xfrm>
          <a:prstGeom prst="rect">
            <a:avLst/>
          </a:prstGeom>
        </p:spPr>
        <p:txBody>
          <a:bodyPr/>
          <a:lstStyle>
            <a:lvl1pPr marL="0" indent="0">
              <a:buClrTx/>
              <a:buSzTx/>
              <a:buFontTx/>
              <a:buNone/>
            </a:lvl1pPr>
          </a:lstStyle>
          <a:p>
            <a:r>
              <a:t>Doudna Lab</a:t>
            </a:r>
          </a:p>
        </p:txBody>
      </p:sp>
      <p:pic>
        <p:nvPicPr>
          <p:cNvPr id="149" name="crispr-pathway-768x350@2x.jpg" descr="crispr-pathway-768x350@2x.jpg"/>
          <p:cNvPicPr>
            <a:picLocks noChangeAspect="1"/>
          </p:cNvPicPr>
          <p:nvPr/>
        </p:nvPicPr>
        <p:blipFill>
          <a:blip r:embed="rId3">
            <a:extLst/>
          </a:blip>
          <a:stretch>
            <a:fillRect/>
          </a:stretch>
        </p:blipFill>
        <p:spPr>
          <a:xfrm>
            <a:off x="154312" y="1672877"/>
            <a:ext cx="8835376" cy="4026540"/>
          </a:xfrm>
          <a:prstGeom prst="rect">
            <a:avLst/>
          </a:prstGeom>
          <a:ln w="12700">
            <a:miter lim="400000"/>
          </a:ln>
        </p:spPr>
      </p:pic>
      <p:sp>
        <p:nvSpPr>
          <p:cNvPr id="150" name="Text"/>
          <p:cNvSpPr txBox="1"/>
          <p:nvPr/>
        </p:nvSpPr>
        <p:spPr>
          <a:xfrm>
            <a:off x="4285184" y="3236451"/>
            <a:ext cx="123105" cy="400105"/>
          </a:xfrm>
          <a:prstGeom prst="rect">
            <a:avLst/>
          </a:prstGeom>
          <a:ln w="12700">
            <a:miter lim="400000"/>
          </a:ln>
        </p:spPr>
        <p:txBody>
          <a:bodyPr wrap="none" lIns="60957" tIns="60958" rIns="60957" bIns="60958">
            <a:spAutoFit/>
          </a:bodyPr>
          <a:lstStyle/>
          <a:p>
            <a:endParaRPr/>
          </a:p>
        </p:txBody>
      </p:sp>
    </p:spTree>
    <p:extLst>
      <p:ext uri="{BB962C8B-B14F-4D97-AF65-F5344CB8AC3E}">
        <p14:creationId xmlns:p14="http://schemas.microsoft.com/office/powerpoint/2010/main" val="1348142182"/>
      </p:ext>
    </p:extLst>
  </p:cSld>
  <p:clrMapOvr>
    <a:masterClrMapping/>
  </p:clrMapOvr>
  <p:transition xmlns:p14="http://schemas.microsoft.com/office/powerpoint/2010/mai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 name="Google Shape;113;p21" descr="Google Shape;113;p21"/>
          <p:cNvPicPr>
            <a:picLocks noChangeAspect="1"/>
          </p:cNvPicPr>
          <p:nvPr/>
        </p:nvPicPr>
        <p:blipFill>
          <a:blip r:embed="rId2">
            <a:extLst/>
          </a:blip>
          <a:stretch>
            <a:fillRect/>
          </a:stretch>
        </p:blipFill>
        <p:spPr>
          <a:xfrm>
            <a:off x="4621167" y="1394306"/>
            <a:ext cx="4714876" cy="2457452"/>
          </a:xfrm>
          <a:prstGeom prst="rect">
            <a:avLst/>
          </a:prstGeom>
          <a:ln w="12700">
            <a:miter lim="400000"/>
          </a:ln>
        </p:spPr>
      </p:pic>
      <p:sp>
        <p:nvSpPr>
          <p:cNvPr id="155" name="Google Shape;114;p21"/>
          <p:cNvSpPr txBox="1">
            <a:spLocks noGrp="1"/>
          </p:cNvSpPr>
          <p:nvPr>
            <p:ph type="title"/>
          </p:nvPr>
        </p:nvSpPr>
        <p:spPr>
          <a:xfrm>
            <a:off x="289695" y="1093686"/>
            <a:ext cx="8520603" cy="572701"/>
          </a:xfrm>
          <a:prstGeom prst="rect">
            <a:avLst/>
          </a:prstGeom>
        </p:spPr>
        <p:txBody>
          <a:bodyPr lIns="91422" tIns="91422" rIns="91422" bIns="91422">
            <a:normAutofit/>
          </a:bodyPr>
          <a:lstStyle>
            <a:lvl1pPr defTabSz="877823">
              <a:defRPr sz="2112"/>
            </a:lvl1pPr>
          </a:lstStyle>
          <a:p>
            <a:r>
              <a:t>CRISPR-Cas9 Mutagenesis </a:t>
            </a:r>
          </a:p>
        </p:txBody>
      </p:sp>
      <p:sp>
        <p:nvSpPr>
          <p:cNvPr id="156" name="Google Shape;115;p21"/>
          <p:cNvSpPr txBox="1">
            <a:spLocks noGrp="1"/>
          </p:cNvSpPr>
          <p:nvPr>
            <p:ph type="body" sz="half" idx="1"/>
          </p:nvPr>
        </p:nvSpPr>
        <p:spPr>
          <a:xfrm>
            <a:off x="289695" y="2285245"/>
            <a:ext cx="5356651" cy="4332019"/>
          </a:xfrm>
          <a:prstGeom prst="rect">
            <a:avLst/>
          </a:prstGeom>
        </p:spPr>
        <p:txBody>
          <a:bodyPr lIns="91422" tIns="91422" rIns="91422" bIns="91422"/>
          <a:lstStyle/>
          <a:p>
            <a:pPr marL="0" indent="-114297">
              <a:lnSpc>
                <a:spcPct val="150000"/>
              </a:lnSpc>
              <a:buClr>
                <a:srgbClr val="000000"/>
              </a:buClr>
              <a:buNone/>
              <a:defRPr>
                <a:solidFill>
                  <a:srgbClr val="000000"/>
                </a:solidFill>
              </a:defRPr>
            </a:pPr>
            <a:endParaRPr sz="1300" dirty="0"/>
          </a:p>
          <a:p>
            <a:pPr marL="228594">
              <a:lnSpc>
                <a:spcPct val="150000"/>
              </a:lnSpc>
              <a:buClr>
                <a:srgbClr val="000000"/>
              </a:buClr>
              <a:buSzPts val="1600"/>
              <a:defRPr sz="1600">
                <a:solidFill>
                  <a:srgbClr val="000000"/>
                </a:solidFill>
              </a:defRPr>
            </a:pPr>
            <a:r>
              <a:rPr dirty="0"/>
              <a:t>Requires dsDNA, scaffold, sgRNA, and Cas9 protein</a:t>
            </a:r>
          </a:p>
          <a:p>
            <a:pPr marL="228594">
              <a:lnSpc>
                <a:spcPct val="150000"/>
              </a:lnSpc>
              <a:buClr>
                <a:srgbClr val="000000"/>
              </a:buClr>
              <a:buSzPts val="1600"/>
              <a:defRPr sz="1600">
                <a:solidFill>
                  <a:srgbClr val="000000"/>
                </a:solidFill>
              </a:defRPr>
            </a:pPr>
            <a:r>
              <a:rPr dirty="0"/>
              <a:t>Produces double-stranded break </a:t>
            </a:r>
          </a:p>
          <a:p>
            <a:pPr marL="914377" lvl="1" indent="-317492">
              <a:lnSpc>
                <a:spcPct val="150000"/>
              </a:lnSpc>
              <a:buClr>
                <a:srgbClr val="000000"/>
              </a:buClr>
              <a:buSzPts val="1200"/>
              <a:defRPr sz="1200">
                <a:solidFill>
                  <a:srgbClr val="000000"/>
                </a:solidFill>
              </a:defRPr>
            </a:pPr>
            <a:r>
              <a:rPr dirty="0"/>
              <a:t>leads to non-homologous end joining </a:t>
            </a:r>
          </a:p>
          <a:p>
            <a:pPr marL="914377" lvl="1" indent="-317492">
              <a:lnSpc>
                <a:spcPct val="150000"/>
              </a:lnSpc>
              <a:buClr>
                <a:srgbClr val="000000"/>
              </a:buClr>
              <a:buSzPts val="1200"/>
              <a:defRPr sz="1200">
                <a:solidFill>
                  <a:srgbClr val="000000"/>
                </a:solidFill>
              </a:defRPr>
            </a:pPr>
            <a:r>
              <a:rPr dirty="0"/>
              <a:t>mutation prone repair mechanism</a:t>
            </a:r>
          </a:p>
        </p:txBody>
      </p:sp>
      <p:sp>
        <p:nvSpPr>
          <p:cNvPr id="157" name="Google Shape;116;p21"/>
          <p:cNvSpPr txBox="1"/>
          <p:nvPr/>
        </p:nvSpPr>
        <p:spPr>
          <a:xfrm>
            <a:off x="6830906" y="3574996"/>
            <a:ext cx="2939701" cy="338518"/>
          </a:xfrm>
          <a:prstGeom prst="rect">
            <a:avLst/>
          </a:prstGeom>
          <a:ln w="12700">
            <a:miter lim="400000"/>
          </a:ln>
          <a:extLst>
            <a:ext uri="{C572A759-6A51-4108-AA02-DFA0A04FC94B}">
              <ma14:wrappingTextBoxFlag xmlns:ma14="http://schemas.microsoft.com/office/mac/drawingml/2011/main" val="1"/>
            </a:ext>
          </a:extLst>
        </p:spPr>
        <p:txBody>
          <a:bodyPr lIns="91422" tIns="91422" rIns="91422" bIns="91422">
            <a:spAutoFit/>
          </a:bodyPr>
          <a:lstStyle>
            <a:lvl1pPr>
              <a:defRPr sz="1000">
                <a:solidFill>
                  <a:srgbClr val="B7B7B7"/>
                </a:solidFill>
              </a:defRPr>
            </a:lvl1pPr>
          </a:lstStyle>
          <a:p>
            <a:r>
              <a:t>creative-animodel.com</a:t>
            </a:r>
          </a:p>
        </p:txBody>
      </p:sp>
    </p:spTree>
    <p:extLst>
      <p:ext uri="{BB962C8B-B14F-4D97-AF65-F5344CB8AC3E}">
        <p14:creationId xmlns:p14="http://schemas.microsoft.com/office/powerpoint/2010/main" val="2810024906"/>
      </p:ext>
    </p:extLst>
  </p:cSld>
  <p:clrMapOvr>
    <a:masterClrMapping/>
  </p:clrMapOvr>
  <p:transition xmlns:p14="http://schemas.microsoft.com/office/powerpoint/2010/mai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Google Shape;121;p22"/>
          <p:cNvSpPr txBox="1">
            <a:spLocks noGrp="1"/>
          </p:cNvSpPr>
          <p:nvPr>
            <p:ph type="title"/>
          </p:nvPr>
        </p:nvSpPr>
        <p:spPr>
          <a:xfrm>
            <a:off x="673837" y="353231"/>
            <a:ext cx="8520603" cy="572701"/>
          </a:xfrm>
          <a:prstGeom prst="rect">
            <a:avLst/>
          </a:prstGeom>
        </p:spPr>
        <p:txBody>
          <a:bodyPr lIns="91422" tIns="91422" rIns="91422" bIns="91422">
            <a:normAutofit fontScale="90000"/>
          </a:bodyPr>
          <a:lstStyle/>
          <a:p>
            <a:r>
              <a:t>dCas9-KRAB Transcription Inhibition</a:t>
            </a:r>
          </a:p>
        </p:txBody>
      </p:sp>
      <p:sp>
        <p:nvSpPr>
          <p:cNvPr id="160" name="Google Shape;122;p22"/>
          <p:cNvSpPr txBox="1">
            <a:spLocks noGrp="1"/>
          </p:cNvSpPr>
          <p:nvPr>
            <p:ph type="body" sz="half" idx="1"/>
          </p:nvPr>
        </p:nvSpPr>
        <p:spPr>
          <a:xfrm>
            <a:off x="4405966" y="3462865"/>
            <a:ext cx="3978301" cy="3416401"/>
          </a:xfrm>
          <a:prstGeom prst="rect">
            <a:avLst/>
          </a:prstGeom>
        </p:spPr>
        <p:txBody>
          <a:bodyPr lIns="91422" tIns="91422" rIns="91422" bIns="91422"/>
          <a:lstStyle/>
          <a:p>
            <a:pPr marL="416042" indent="-312031" defTabSz="1109444">
              <a:buClr>
                <a:srgbClr val="000000"/>
              </a:buClr>
              <a:buSzPts val="1600"/>
              <a:defRPr sz="1638">
                <a:solidFill>
                  <a:srgbClr val="000000"/>
                </a:solidFill>
              </a:defRPr>
            </a:pPr>
            <a:r>
              <a:t>Chimera KRAB protein and catalytically inactive Cas9</a:t>
            </a:r>
          </a:p>
          <a:p>
            <a:pPr marL="0" indent="416042" defTabSz="1109444">
              <a:spcBef>
                <a:spcPts val="1333"/>
              </a:spcBef>
              <a:buNone/>
              <a:defRPr sz="1638">
                <a:solidFill>
                  <a:srgbClr val="000000"/>
                </a:solidFill>
              </a:defRPr>
            </a:pPr>
            <a:endParaRPr/>
          </a:p>
          <a:p>
            <a:pPr marL="416042" indent="-312031" defTabSz="1109444">
              <a:spcBef>
                <a:spcPts val="1333"/>
              </a:spcBef>
              <a:buClr>
                <a:srgbClr val="000000"/>
              </a:buClr>
              <a:buSzPts val="1600"/>
              <a:defRPr sz="1638">
                <a:solidFill>
                  <a:srgbClr val="000000"/>
                </a:solidFill>
              </a:defRPr>
            </a:pPr>
            <a:r>
              <a:t>Prevents RNA polymerase from binding to sequence and initiating or elongating transcription</a:t>
            </a:r>
          </a:p>
        </p:txBody>
      </p:sp>
      <p:pic>
        <p:nvPicPr>
          <p:cNvPr id="161" name="Google Shape;123;p22" descr="Google Shape;123;p22"/>
          <p:cNvPicPr>
            <a:picLocks noChangeAspect="1"/>
          </p:cNvPicPr>
          <p:nvPr/>
        </p:nvPicPr>
        <p:blipFill>
          <a:blip r:embed="rId2">
            <a:extLst/>
          </a:blip>
          <a:srcRect r="67838"/>
          <a:stretch>
            <a:fillRect/>
          </a:stretch>
        </p:blipFill>
        <p:spPr>
          <a:xfrm>
            <a:off x="643664" y="1296067"/>
            <a:ext cx="3016529" cy="5384237"/>
          </a:xfrm>
          <a:prstGeom prst="rect">
            <a:avLst/>
          </a:prstGeom>
          <a:ln w="12700">
            <a:miter lim="400000"/>
          </a:ln>
        </p:spPr>
      </p:pic>
      <p:sp>
        <p:nvSpPr>
          <p:cNvPr id="162" name="Google Shape;125;p22"/>
          <p:cNvSpPr txBox="1"/>
          <p:nvPr/>
        </p:nvSpPr>
        <p:spPr>
          <a:xfrm>
            <a:off x="3236369" y="6498364"/>
            <a:ext cx="1521301" cy="338518"/>
          </a:xfrm>
          <a:prstGeom prst="rect">
            <a:avLst/>
          </a:prstGeom>
          <a:ln w="12700">
            <a:miter lim="400000"/>
          </a:ln>
          <a:extLst>
            <a:ext uri="{C572A759-6A51-4108-AA02-DFA0A04FC94B}">
              <ma14:wrappingTextBoxFlag xmlns:ma14="http://schemas.microsoft.com/office/mac/drawingml/2011/main" val="1"/>
            </a:ext>
          </a:extLst>
        </p:spPr>
        <p:txBody>
          <a:bodyPr lIns="91422" tIns="91422" rIns="91422" bIns="91422">
            <a:spAutoFit/>
          </a:bodyPr>
          <a:lstStyle>
            <a:lvl1pPr>
              <a:defRPr sz="1000">
                <a:solidFill>
                  <a:srgbClr val="B7B7B7"/>
                </a:solidFill>
              </a:defRPr>
            </a:lvl1pPr>
          </a:lstStyle>
          <a:p>
            <a:r>
              <a:t>Lecture Slides</a:t>
            </a:r>
          </a:p>
        </p:txBody>
      </p:sp>
      <p:pic>
        <p:nvPicPr>
          <p:cNvPr id="163" name="Google Shape;126;p22" descr="Google Shape;126;p22"/>
          <p:cNvPicPr>
            <a:picLocks noChangeAspect="1"/>
          </p:cNvPicPr>
          <p:nvPr/>
        </p:nvPicPr>
        <p:blipFill>
          <a:blip r:embed="rId3">
            <a:extLst/>
          </a:blip>
          <a:stretch>
            <a:fillRect/>
          </a:stretch>
        </p:blipFill>
        <p:spPr>
          <a:xfrm>
            <a:off x="3492238" y="1446957"/>
            <a:ext cx="3336476" cy="1713675"/>
          </a:xfrm>
          <a:prstGeom prst="rect">
            <a:avLst/>
          </a:prstGeom>
          <a:ln w="12700">
            <a:miter lim="400000"/>
          </a:ln>
        </p:spPr>
      </p:pic>
    </p:spTree>
    <p:extLst>
      <p:ext uri="{BB962C8B-B14F-4D97-AF65-F5344CB8AC3E}">
        <p14:creationId xmlns:p14="http://schemas.microsoft.com/office/powerpoint/2010/main" val="3240350735"/>
      </p:ext>
    </p:extLst>
  </p:cSld>
  <p:clrMapOvr>
    <a:masterClrMapping/>
  </p:clrMapOvr>
  <p:transition xmlns:p14="http://schemas.microsoft.com/office/powerpoint/2010/mai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Google Shape;131;p23"/>
          <p:cNvSpPr txBox="1">
            <a:spLocks noGrp="1"/>
          </p:cNvSpPr>
          <p:nvPr>
            <p:ph type="title"/>
          </p:nvPr>
        </p:nvSpPr>
        <p:spPr>
          <a:xfrm>
            <a:off x="311699" y="1302274"/>
            <a:ext cx="8520603" cy="572701"/>
          </a:xfrm>
          <a:prstGeom prst="rect">
            <a:avLst/>
          </a:prstGeom>
        </p:spPr>
        <p:txBody>
          <a:bodyPr lIns="91422" tIns="91422" rIns="91422" bIns="91422">
            <a:normAutofit fontScale="90000"/>
          </a:bodyPr>
          <a:lstStyle/>
          <a:p>
            <a:r>
              <a:t>Whole Mount In Situ Hybridization</a:t>
            </a:r>
          </a:p>
        </p:txBody>
      </p:sp>
      <p:sp>
        <p:nvSpPr>
          <p:cNvPr id="166" name="Google Shape;132;p23"/>
          <p:cNvSpPr txBox="1">
            <a:spLocks noGrp="1"/>
          </p:cNvSpPr>
          <p:nvPr>
            <p:ph type="body" idx="1"/>
          </p:nvPr>
        </p:nvSpPr>
        <p:spPr>
          <a:xfrm>
            <a:off x="311699" y="2480140"/>
            <a:ext cx="8520603" cy="3416401"/>
          </a:xfrm>
          <a:prstGeom prst="rect">
            <a:avLst/>
          </a:prstGeom>
        </p:spPr>
        <p:txBody>
          <a:bodyPr lIns="91422" tIns="91422" rIns="91422" bIns="91422"/>
          <a:lstStyle/>
          <a:p>
            <a:pPr>
              <a:lnSpc>
                <a:spcPct val="200000"/>
              </a:lnSpc>
              <a:buClr>
                <a:srgbClr val="000000"/>
              </a:buClr>
              <a:defRPr>
                <a:solidFill>
                  <a:srgbClr val="000000"/>
                </a:solidFill>
              </a:defRPr>
            </a:pPr>
            <a:r>
              <a:t>Shows gene expression at particular moment in time</a:t>
            </a:r>
          </a:p>
          <a:p>
            <a:pPr>
              <a:lnSpc>
                <a:spcPct val="200000"/>
              </a:lnSpc>
              <a:buClr>
                <a:srgbClr val="000000"/>
              </a:buClr>
              <a:defRPr>
                <a:solidFill>
                  <a:srgbClr val="000000"/>
                </a:solidFill>
              </a:defRPr>
            </a:pPr>
            <a:r>
              <a:t>RNA probes containing DIG-UTP</a:t>
            </a:r>
          </a:p>
          <a:p>
            <a:pPr>
              <a:lnSpc>
                <a:spcPct val="200000"/>
              </a:lnSpc>
              <a:buClr>
                <a:srgbClr val="000000"/>
              </a:buClr>
              <a:defRPr>
                <a:solidFill>
                  <a:srgbClr val="000000"/>
                </a:solidFill>
              </a:defRPr>
            </a:pPr>
            <a:r>
              <a:t>Compared to known probes</a:t>
            </a:r>
          </a:p>
        </p:txBody>
      </p:sp>
      <p:pic>
        <p:nvPicPr>
          <p:cNvPr id="167" name="Google Shape;133;p23" descr="Google Shape;133;p23"/>
          <p:cNvPicPr>
            <a:picLocks noChangeAspect="1"/>
          </p:cNvPicPr>
          <p:nvPr/>
        </p:nvPicPr>
        <p:blipFill>
          <a:blip r:embed="rId2">
            <a:extLst/>
          </a:blip>
          <a:srcRect l="37507" t="38041" r="36111" b="21344"/>
          <a:stretch>
            <a:fillRect/>
          </a:stretch>
        </p:blipFill>
        <p:spPr>
          <a:xfrm rot="5400000">
            <a:off x="6125128" y="3483861"/>
            <a:ext cx="2026227" cy="2072927"/>
          </a:xfrm>
          <a:prstGeom prst="rect">
            <a:avLst/>
          </a:prstGeom>
          <a:ln w="19050">
            <a:solidFill>
              <a:srgbClr val="000000"/>
            </a:solidFill>
          </a:ln>
        </p:spPr>
      </p:pic>
    </p:spTree>
    <p:extLst>
      <p:ext uri="{BB962C8B-B14F-4D97-AF65-F5344CB8AC3E}">
        <p14:creationId xmlns:p14="http://schemas.microsoft.com/office/powerpoint/2010/main" val="3279993542"/>
      </p:ext>
    </p:extLst>
  </p:cSld>
  <p:clrMapOvr>
    <a:masterClrMapping/>
  </p:clrMapOvr>
  <p:transition xmlns:p14="http://schemas.microsoft.com/office/powerpoint/2010/mai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Google Shape;138;p24"/>
          <p:cNvSpPr txBox="1">
            <a:spLocks noGrp="1"/>
          </p:cNvSpPr>
          <p:nvPr>
            <p:ph type="title"/>
          </p:nvPr>
        </p:nvSpPr>
        <p:spPr>
          <a:xfrm>
            <a:off x="2629138" y="153530"/>
            <a:ext cx="8520601" cy="572701"/>
          </a:xfrm>
          <a:prstGeom prst="rect">
            <a:avLst/>
          </a:prstGeom>
        </p:spPr>
        <p:txBody>
          <a:bodyPr lIns="91422" tIns="91422" rIns="91422" bIns="91422">
            <a:normAutofit fontScale="90000"/>
          </a:bodyPr>
          <a:lstStyle/>
          <a:p>
            <a:r>
              <a:t>What are we doing?</a:t>
            </a:r>
          </a:p>
        </p:txBody>
      </p:sp>
      <p:sp>
        <p:nvSpPr>
          <p:cNvPr id="170" name="Google Shape;139;p24"/>
          <p:cNvSpPr txBox="1">
            <a:spLocks noGrp="1"/>
          </p:cNvSpPr>
          <p:nvPr>
            <p:ph type="body" idx="1"/>
          </p:nvPr>
        </p:nvSpPr>
        <p:spPr>
          <a:xfrm>
            <a:off x="275699" y="3198886"/>
            <a:ext cx="8592603" cy="3416401"/>
          </a:xfrm>
          <a:prstGeom prst="rect">
            <a:avLst/>
          </a:prstGeom>
        </p:spPr>
        <p:txBody>
          <a:bodyPr lIns="91422" tIns="91422" rIns="91422" bIns="91422">
            <a:normAutofit fontScale="92500" lnSpcReduction="20000"/>
          </a:bodyPr>
          <a:lstStyle/>
          <a:p>
            <a:pPr marL="0" indent="0">
              <a:lnSpc>
                <a:spcPct val="150000"/>
              </a:lnSpc>
              <a:buNone/>
              <a:defRPr>
                <a:solidFill>
                  <a:srgbClr val="000000"/>
                </a:solidFill>
              </a:defRPr>
            </a:pPr>
            <a:r>
              <a:t>Designed 4 sgRNAs for CRISPR experiments</a:t>
            </a:r>
          </a:p>
          <a:p>
            <a:pPr>
              <a:lnSpc>
                <a:spcPct val="150000"/>
              </a:lnSpc>
              <a:spcBef>
                <a:spcPts val="1600"/>
              </a:spcBef>
              <a:buClr>
                <a:srgbClr val="000000"/>
              </a:buClr>
              <a:buFontTx/>
              <a:buAutoNum type="arabicPeriod"/>
              <a:defRPr>
                <a:solidFill>
                  <a:srgbClr val="000000"/>
                </a:solidFill>
              </a:defRPr>
            </a:pPr>
            <a:r>
              <a:t>End of 5’UTR, bridging splice site</a:t>
            </a:r>
          </a:p>
          <a:p>
            <a:pPr>
              <a:lnSpc>
                <a:spcPct val="150000"/>
              </a:lnSpc>
              <a:buClr>
                <a:srgbClr val="000000"/>
              </a:buClr>
              <a:buFontTx/>
              <a:buAutoNum type="arabicPeriod"/>
              <a:defRPr>
                <a:solidFill>
                  <a:srgbClr val="000000"/>
                </a:solidFill>
              </a:defRPr>
            </a:pPr>
            <a:r>
              <a:t>Predicted transcription start site</a:t>
            </a:r>
          </a:p>
          <a:p>
            <a:pPr>
              <a:lnSpc>
                <a:spcPct val="150000"/>
              </a:lnSpc>
              <a:buClr>
                <a:srgbClr val="000000"/>
              </a:buClr>
              <a:buFontTx/>
              <a:buAutoNum type="arabicPeriod"/>
              <a:defRPr>
                <a:solidFill>
                  <a:srgbClr val="000000"/>
                </a:solidFill>
              </a:defRPr>
            </a:pPr>
            <a:r>
              <a:t>First exon, dual use</a:t>
            </a:r>
          </a:p>
          <a:p>
            <a:pPr>
              <a:lnSpc>
                <a:spcPct val="150000"/>
              </a:lnSpc>
              <a:buClr>
                <a:srgbClr val="000000"/>
              </a:buClr>
              <a:buFontTx/>
              <a:buAutoNum type="arabicPeriod"/>
              <a:defRPr>
                <a:solidFill>
                  <a:srgbClr val="000000"/>
                </a:solidFill>
              </a:defRPr>
            </a:pPr>
            <a:r>
              <a:t>End of first exon, bridging splice site</a:t>
            </a:r>
          </a:p>
        </p:txBody>
      </p:sp>
      <p:grpSp>
        <p:nvGrpSpPr>
          <p:cNvPr id="173" name="Google Shape;140;p24"/>
          <p:cNvGrpSpPr/>
          <p:nvPr/>
        </p:nvGrpSpPr>
        <p:grpSpPr>
          <a:xfrm>
            <a:off x="222888" y="1050640"/>
            <a:ext cx="8571403" cy="2133163"/>
            <a:chOff x="0" y="0"/>
            <a:chExt cx="6428551" cy="1599870"/>
          </a:xfrm>
        </p:grpSpPr>
        <p:pic>
          <p:nvPicPr>
            <p:cNvPr id="171" name="Google Shape;141;p24" descr="Google Shape;141;p24"/>
            <p:cNvPicPr>
              <a:picLocks noChangeAspect="1"/>
            </p:cNvPicPr>
            <p:nvPr/>
          </p:nvPicPr>
          <p:blipFill>
            <a:blip r:embed="rId2">
              <a:extLst/>
            </a:blip>
            <a:stretch>
              <a:fillRect/>
            </a:stretch>
          </p:blipFill>
          <p:spPr>
            <a:xfrm>
              <a:off x="0" y="0"/>
              <a:ext cx="6428552" cy="1280224"/>
            </a:xfrm>
            <a:prstGeom prst="rect">
              <a:avLst/>
            </a:prstGeom>
            <a:ln w="19050" cap="flat">
              <a:solidFill>
                <a:srgbClr val="303030"/>
              </a:solidFill>
              <a:prstDash val="solid"/>
              <a:round/>
            </a:ln>
            <a:effectLst/>
          </p:spPr>
        </p:pic>
        <p:sp>
          <p:nvSpPr>
            <p:cNvPr id="172" name="Google Shape;142;p24"/>
            <p:cNvSpPr txBox="1"/>
            <p:nvPr/>
          </p:nvSpPr>
          <p:spPr>
            <a:xfrm>
              <a:off x="2278093" y="1292569"/>
              <a:ext cx="3977058" cy="30730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8568" tIns="68568" rIns="68568" bIns="68568" numCol="1" anchor="t">
              <a:noAutofit/>
            </a:bodyPr>
            <a:lstStyle>
              <a:lvl1pPr>
                <a:defRPr sz="1000" b="1" i="1"/>
              </a:lvl1pPr>
            </a:lstStyle>
            <a:p>
              <a:r>
                <a:t>4          3                            2                                                   1</a:t>
              </a:r>
            </a:p>
          </p:txBody>
        </p:sp>
      </p:grpSp>
    </p:spTree>
    <p:extLst>
      <p:ext uri="{BB962C8B-B14F-4D97-AF65-F5344CB8AC3E}">
        <p14:creationId xmlns:p14="http://schemas.microsoft.com/office/powerpoint/2010/main" val="1907596306"/>
      </p:ext>
    </p:extLst>
  </p:cSld>
  <p:clrMapOvr>
    <a:masterClrMapping/>
  </p:clrMapOvr>
  <p:transition xmlns:p14="http://schemas.microsoft.com/office/powerpoint/2010/mai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Google Shape;147;p25"/>
          <p:cNvSpPr txBox="1">
            <a:spLocks noGrp="1"/>
          </p:cNvSpPr>
          <p:nvPr>
            <p:ph type="title"/>
          </p:nvPr>
        </p:nvSpPr>
        <p:spPr>
          <a:xfrm>
            <a:off x="203912" y="817230"/>
            <a:ext cx="8736176" cy="1078956"/>
          </a:xfrm>
          <a:prstGeom prst="rect">
            <a:avLst/>
          </a:prstGeom>
        </p:spPr>
        <p:txBody>
          <a:bodyPr lIns="91422" tIns="91422" rIns="91422" bIns="91422"/>
          <a:lstStyle>
            <a:lvl1pPr defTabSz="886968">
              <a:defRPr sz="1746"/>
            </a:lvl1pPr>
          </a:lstStyle>
          <a:p>
            <a:r>
              <a:t>DNA gel electrophoresis for PCR samples to amplify template for in situ hybridization probe show a product at the expected size</a:t>
            </a:r>
          </a:p>
        </p:txBody>
      </p:sp>
      <p:sp>
        <p:nvSpPr>
          <p:cNvPr id="176" name="Google Shape;148;p25"/>
          <p:cNvSpPr txBox="1"/>
          <p:nvPr/>
        </p:nvSpPr>
        <p:spPr>
          <a:xfrm>
            <a:off x="821623" y="4446452"/>
            <a:ext cx="7500755" cy="1384958"/>
          </a:xfrm>
          <a:prstGeom prst="rect">
            <a:avLst/>
          </a:prstGeom>
          <a:ln w="12700">
            <a:miter lim="400000"/>
          </a:ln>
          <a:extLst>
            <a:ext uri="{C572A759-6A51-4108-AA02-DFA0A04FC94B}">
              <ma14:wrappingTextBoxFlag xmlns:ma14="http://schemas.microsoft.com/office/mac/drawingml/2011/main" val="1"/>
            </a:ext>
          </a:extLst>
        </p:spPr>
        <p:txBody>
          <a:bodyPr lIns="91422" tIns="91422" rIns="91422" bIns="91422">
            <a:spAutoFit/>
          </a:bodyPr>
          <a:lstStyle/>
          <a:p>
            <a:pPr algn="just">
              <a:defRPr sz="1300"/>
            </a:pPr>
            <a:endParaRPr/>
          </a:p>
          <a:p>
            <a:pPr algn="just">
              <a:defRPr sz="1300"/>
            </a:pPr>
            <a:endParaRPr/>
          </a:p>
          <a:p>
            <a:pPr algn="just">
              <a:defRPr sz="1300"/>
            </a:pPr>
            <a:endParaRPr/>
          </a:p>
          <a:p>
            <a:pPr algn="just">
              <a:defRPr sz="1300"/>
            </a:pPr>
            <a:endParaRPr/>
          </a:p>
          <a:p>
            <a:pPr marL="457189" indent="-342891" algn="just">
              <a:buClr>
                <a:srgbClr val="000000"/>
              </a:buClr>
              <a:buSzPts val="1300"/>
              <a:buFont typeface="Arial"/>
              <a:buChar char="●"/>
              <a:defRPr sz="1300"/>
            </a:pPr>
            <a:r>
              <a:t>Experimental: </a:t>
            </a:r>
            <a:r>
              <a:rPr i="1"/>
              <a:t>rtn3 </a:t>
            </a:r>
            <a:r>
              <a:t>primer</a:t>
            </a:r>
          </a:p>
          <a:p>
            <a:pPr marL="914377" lvl="1" indent="-342891">
              <a:buClr>
                <a:srgbClr val="000000"/>
              </a:buClr>
              <a:buSzPts val="1300"/>
              <a:buFont typeface="Arial"/>
              <a:buChar char="○"/>
              <a:defRPr sz="1300"/>
            </a:pPr>
            <a:r>
              <a:t>The specific gene product is expected to be 200-250bp and running under the gel loading dye.</a:t>
            </a:r>
          </a:p>
        </p:txBody>
      </p:sp>
      <p:grpSp>
        <p:nvGrpSpPr>
          <p:cNvPr id="179" name="Google Shape;149;p25"/>
          <p:cNvGrpSpPr/>
          <p:nvPr/>
        </p:nvGrpSpPr>
        <p:grpSpPr>
          <a:xfrm>
            <a:off x="1471139" y="2010775"/>
            <a:ext cx="6201723" cy="2836451"/>
            <a:chOff x="0" y="0"/>
            <a:chExt cx="4651290" cy="2127336"/>
          </a:xfrm>
        </p:grpSpPr>
        <p:pic>
          <p:nvPicPr>
            <p:cNvPr id="177" name="Google Shape;150;p25" descr="Google Shape;150;p25"/>
            <p:cNvPicPr>
              <a:picLocks noChangeAspect="1"/>
            </p:cNvPicPr>
            <p:nvPr/>
          </p:nvPicPr>
          <p:blipFill>
            <a:blip r:embed="rId3">
              <a:extLst/>
            </a:blip>
            <a:srcRect b="52274"/>
            <a:stretch>
              <a:fillRect/>
            </a:stretch>
          </p:blipFill>
          <p:spPr>
            <a:xfrm>
              <a:off x="0" y="-1"/>
              <a:ext cx="4651291" cy="2127338"/>
            </a:xfrm>
            <a:prstGeom prst="rect">
              <a:avLst/>
            </a:prstGeom>
            <a:ln w="19050" cap="flat">
              <a:solidFill>
                <a:srgbClr val="000000"/>
              </a:solidFill>
              <a:prstDash val="solid"/>
              <a:round/>
            </a:ln>
            <a:effectLst/>
          </p:spPr>
        </p:pic>
        <p:sp>
          <p:nvSpPr>
            <p:cNvPr id="178" name="Google Shape;151;p25"/>
            <p:cNvSpPr/>
            <p:nvPr/>
          </p:nvSpPr>
          <p:spPr>
            <a:xfrm flipH="1">
              <a:off x="4081179" y="632028"/>
              <a:ext cx="402291" cy="457709"/>
            </a:xfrm>
            <a:prstGeom prst="line">
              <a:avLst/>
            </a:prstGeom>
            <a:noFill/>
            <a:ln w="19050" cap="flat">
              <a:solidFill>
                <a:srgbClr val="FF0000"/>
              </a:solidFill>
              <a:prstDash val="solid"/>
              <a:round/>
              <a:tailEnd type="triangle" w="med" len="med"/>
            </a:ln>
            <a:effectLst/>
          </p:spPr>
          <p:txBody>
            <a:bodyPr wrap="square" lIns="45719" tIns="45719" rIns="45719" bIns="45719" numCol="1" anchor="t">
              <a:noAutofit/>
            </a:bodyPr>
            <a:lstStyle/>
            <a:p>
              <a:endParaRPr/>
            </a:p>
          </p:txBody>
        </p:sp>
      </p:grpSp>
    </p:spTree>
    <p:extLst>
      <p:ext uri="{BB962C8B-B14F-4D97-AF65-F5344CB8AC3E}">
        <p14:creationId xmlns:p14="http://schemas.microsoft.com/office/powerpoint/2010/main" val="3385371198"/>
      </p:ext>
    </p:extLst>
  </p:cSld>
  <p:clrMapOvr>
    <a:masterClrMapping/>
  </p:clrMapOvr>
  <p:transition xmlns:p14="http://schemas.microsoft.com/office/powerpoint/2010/mai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Google Shape;156;p26"/>
          <p:cNvSpPr txBox="1">
            <a:spLocks noGrp="1"/>
          </p:cNvSpPr>
          <p:nvPr>
            <p:ph type="title"/>
          </p:nvPr>
        </p:nvSpPr>
        <p:spPr>
          <a:xfrm>
            <a:off x="311699" y="839282"/>
            <a:ext cx="8734231" cy="1035693"/>
          </a:xfrm>
          <a:prstGeom prst="rect">
            <a:avLst/>
          </a:prstGeom>
        </p:spPr>
        <p:txBody>
          <a:bodyPr lIns="91422" tIns="91422" rIns="91422" bIns="91422"/>
          <a:lstStyle/>
          <a:p>
            <a:pPr algn="ctr" defTabSz="1194785">
              <a:defRPr sz="1764"/>
            </a:pPr>
            <a:r>
              <a:t>In situ hybridization shows </a:t>
            </a:r>
            <a:r>
              <a:rPr i="1"/>
              <a:t>rtn3</a:t>
            </a:r>
            <a:r>
              <a:t> expression in the early ectoderm </a:t>
            </a:r>
          </a:p>
        </p:txBody>
      </p:sp>
      <p:sp>
        <p:nvSpPr>
          <p:cNvPr id="184" name="Google Shape;157;p26"/>
          <p:cNvSpPr txBox="1">
            <a:spLocks noGrp="1"/>
          </p:cNvSpPr>
          <p:nvPr>
            <p:ph type="body" sz="half" idx="1"/>
          </p:nvPr>
        </p:nvSpPr>
        <p:spPr>
          <a:xfrm>
            <a:off x="5158859" y="1836533"/>
            <a:ext cx="4260301" cy="3416401"/>
          </a:xfrm>
          <a:prstGeom prst="rect">
            <a:avLst/>
          </a:prstGeom>
        </p:spPr>
        <p:txBody>
          <a:bodyPr lIns="91422" tIns="91422" rIns="91422" bIns="91422"/>
          <a:lstStyle/>
          <a:p>
            <a:pPr marL="0" indent="457189">
              <a:buNone/>
              <a:defRPr>
                <a:solidFill>
                  <a:srgbClr val="000000"/>
                </a:solidFill>
              </a:defRPr>
            </a:pPr>
            <a:endParaRPr/>
          </a:p>
          <a:p>
            <a:pPr>
              <a:spcBef>
                <a:spcPts val="1600"/>
              </a:spcBef>
              <a:buClr>
                <a:srgbClr val="000000"/>
              </a:buClr>
              <a:buSzPts val="1600"/>
              <a:defRPr sz="1600">
                <a:solidFill>
                  <a:srgbClr val="000000"/>
                </a:solidFill>
              </a:defRPr>
            </a:pPr>
            <a:r>
              <a:t>Moderate expression in ectoderm</a:t>
            </a:r>
          </a:p>
          <a:p>
            <a:pPr>
              <a:buClr>
                <a:srgbClr val="000000"/>
              </a:buClr>
              <a:buSzPts val="1600"/>
              <a:defRPr sz="1600">
                <a:solidFill>
                  <a:srgbClr val="000000"/>
                </a:solidFill>
              </a:defRPr>
            </a:pPr>
            <a:r>
              <a:t>Weak expression in mesoderm</a:t>
            </a:r>
          </a:p>
          <a:p>
            <a:pPr>
              <a:buClr>
                <a:srgbClr val="000000"/>
              </a:buClr>
              <a:buSzPts val="1600"/>
              <a:defRPr sz="1600">
                <a:solidFill>
                  <a:srgbClr val="000000"/>
                </a:solidFill>
              </a:defRPr>
            </a:pPr>
            <a:r>
              <a:t>No expression in endoderm</a:t>
            </a:r>
          </a:p>
        </p:txBody>
      </p:sp>
      <p:pic>
        <p:nvPicPr>
          <p:cNvPr id="185" name="Google Shape;158;p26" descr="Google Shape;158;p26"/>
          <p:cNvPicPr>
            <a:picLocks noChangeAspect="1"/>
          </p:cNvPicPr>
          <p:nvPr/>
        </p:nvPicPr>
        <p:blipFill>
          <a:blip r:embed="rId3">
            <a:extLst/>
          </a:blip>
          <a:srcRect t="99" b="109"/>
          <a:stretch>
            <a:fillRect/>
          </a:stretch>
        </p:blipFill>
        <p:spPr>
          <a:xfrm>
            <a:off x="139816" y="1609547"/>
            <a:ext cx="5020560" cy="3329424"/>
          </a:xfrm>
          <a:prstGeom prst="rect">
            <a:avLst/>
          </a:prstGeom>
          <a:ln w="12700">
            <a:miter lim="400000"/>
          </a:ln>
        </p:spPr>
      </p:pic>
      <p:sp>
        <p:nvSpPr>
          <p:cNvPr id="186" name="Google Shape;159;p26"/>
          <p:cNvSpPr txBox="1"/>
          <p:nvPr/>
        </p:nvSpPr>
        <p:spPr>
          <a:xfrm>
            <a:off x="142404" y="5024359"/>
            <a:ext cx="4729801" cy="523184"/>
          </a:xfrm>
          <a:prstGeom prst="rect">
            <a:avLst/>
          </a:prstGeom>
          <a:ln w="12700">
            <a:miter lim="400000"/>
          </a:ln>
          <a:extLst>
            <a:ext uri="{C572A759-6A51-4108-AA02-DFA0A04FC94B}">
              <ma14:wrappingTextBoxFlag xmlns:ma14="http://schemas.microsoft.com/office/mac/drawingml/2011/main" val="1"/>
            </a:ext>
          </a:extLst>
        </p:spPr>
        <p:txBody>
          <a:bodyPr lIns="91422" tIns="91422" rIns="91422" bIns="91422">
            <a:spAutoFit/>
          </a:bodyPr>
          <a:lstStyle>
            <a:lvl1pPr>
              <a:defRPr sz="1100"/>
            </a:lvl1pPr>
          </a:lstStyle>
          <a:p>
            <a:r>
              <a:t>Left to right neurula stage embryo, mid-gastrula stage (St. 10.5) embryo or early gastrula (St. 10) embryo.</a:t>
            </a:r>
          </a:p>
        </p:txBody>
      </p:sp>
    </p:spTree>
    <p:extLst>
      <p:ext uri="{BB962C8B-B14F-4D97-AF65-F5344CB8AC3E}">
        <p14:creationId xmlns:p14="http://schemas.microsoft.com/office/powerpoint/2010/main" val="775719323"/>
      </p:ext>
    </p:extLst>
  </p:cSld>
  <p:clrMapOvr>
    <a:masterClrMapping/>
  </p:clrMapOvr>
  <p:transition xmlns:p14="http://schemas.microsoft.com/office/powerpoint/2010/mai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Google Shape;164;p27"/>
          <p:cNvSpPr txBox="1">
            <a:spLocks noGrp="1"/>
          </p:cNvSpPr>
          <p:nvPr>
            <p:ph type="title"/>
          </p:nvPr>
        </p:nvSpPr>
        <p:spPr>
          <a:xfrm>
            <a:off x="-3875" y="953175"/>
            <a:ext cx="9151749" cy="921800"/>
          </a:xfrm>
          <a:prstGeom prst="rect">
            <a:avLst/>
          </a:prstGeom>
        </p:spPr>
        <p:txBody>
          <a:bodyPr lIns="91422" tIns="91422" rIns="91422" bIns="91422"/>
          <a:lstStyle/>
          <a:p>
            <a:pPr>
              <a:defRPr sz="1800"/>
            </a:pPr>
            <a:r>
              <a:t>Bacterial transformation and colony selection of </a:t>
            </a:r>
            <a:r>
              <a:rPr i="1"/>
              <a:t>E. coli</a:t>
            </a:r>
            <a:r>
              <a:t> with sgRNA target sequences. </a:t>
            </a:r>
          </a:p>
        </p:txBody>
      </p:sp>
      <p:pic>
        <p:nvPicPr>
          <p:cNvPr id="191" name="Google Shape;165;p27" descr="Google Shape;165;p27"/>
          <p:cNvPicPr>
            <a:picLocks noChangeAspect="1"/>
          </p:cNvPicPr>
          <p:nvPr/>
        </p:nvPicPr>
        <p:blipFill>
          <a:blip r:embed="rId3">
            <a:extLst/>
          </a:blip>
          <a:srcRect t="8631" r="1874" b="15455"/>
          <a:stretch>
            <a:fillRect/>
          </a:stretch>
        </p:blipFill>
        <p:spPr>
          <a:xfrm>
            <a:off x="330847" y="2306370"/>
            <a:ext cx="2664827" cy="2743197"/>
          </a:xfrm>
          <a:prstGeom prst="rect">
            <a:avLst/>
          </a:prstGeom>
          <a:ln w="19050">
            <a:solidFill>
              <a:srgbClr val="000000"/>
            </a:solidFill>
          </a:ln>
        </p:spPr>
      </p:pic>
      <p:pic>
        <p:nvPicPr>
          <p:cNvPr id="192" name="Google Shape;166;p27" descr="Google Shape;166;p27"/>
          <p:cNvPicPr>
            <a:picLocks noChangeAspect="1"/>
          </p:cNvPicPr>
          <p:nvPr/>
        </p:nvPicPr>
        <p:blipFill>
          <a:blip r:embed="rId4">
            <a:extLst/>
          </a:blip>
          <a:srcRect t="4858" b="18147"/>
          <a:stretch>
            <a:fillRect/>
          </a:stretch>
        </p:blipFill>
        <p:spPr>
          <a:xfrm>
            <a:off x="3254109" y="2323131"/>
            <a:ext cx="2674619" cy="2743197"/>
          </a:xfrm>
          <a:prstGeom prst="rect">
            <a:avLst/>
          </a:prstGeom>
          <a:ln w="19050">
            <a:solidFill>
              <a:srgbClr val="000000"/>
            </a:solidFill>
          </a:ln>
        </p:spPr>
      </p:pic>
      <p:pic>
        <p:nvPicPr>
          <p:cNvPr id="193" name="Google Shape;167;p27" descr="Google Shape;167;p27"/>
          <p:cNvPicPr>
            <a:picLocks noChangeAspect="1"/>
          </p:cNvPicPr>
          <p:nvPr/>
        </p:nvPicPr>
        <p:blipFill>
          <a:blip r:embed="rId5">
            <a:extLst/>
          </a:blip>
          <a:srcRect t="19796" b="2077"/>
          <a:stretch>
            <a:fillRect/>
          </a:stretch>
        </p:blipFill>
        <p:spPr>
          <a:xfrm>
            <a:off x="6186897" y="2323120"/>
            <a:ext cx="2626240" cy="2743197"/>
          </a:xfrm>
          <a:prstGeom prst="rect">
            <a:avLst/>
          </a:prstGeom>
          <a:ln w="19050">
            <a:solidFill>
              <a:srgbClr val="000000"/>
            </a:solidFill>
          </a:ln>
        </p:spPr>
      </p:pic>
      <p:sp>
        <p:nvSpPr>
          <p:cNvPr id="194" name="Google Shape;168;p27"/>
          <p:cNvSpPr/>
          <p:nvPr/>
        </p:nvSpPr>
        <p:spPr>
          <a:xfrm>
            <a:off x="493447" y="4124245"/>
            <a:ext cx="375001" cy="318303"/>
          </a:xfrm>
          <a:prstGeom prst="ellipse">
            <a:avLst/>
          </a:prstGeom>
          <a:ln w="19050">
            <a:solidFill>
              <a:srgbClr val="FF0000"/>
            </a:solidFill>
          </a:ln>
        </p:spPr>
        <p:txBody>
          <a:bodyPr lIns="60957" tIns="60958" rIns="60957" bIns="60958" anchor="ctr"/>
          <a:lstStyle/>
          <a:p>
            <a:pPr>
              <a:defRPr sz="1000"/>
            </a:pPr>
            <a:endParaRPr/>
          </a:p>
        </p:txBody>
      </p:sp>
      <p:sp>
        <p:nvSpPr>
          <p:cNvPr id="195" name="Google Shape;169;p27"/>
          <p:cNvSpPr/>
          <p:nvPr/>
        </p:nvSpPr>
        <p:spPr>
          <a:xfrm>
            <a:off x="3836648" y="2479595"/>
            <a:ext cx="375001" cy="318303"/>
          </a:xfrm>
          <a:prstGeom prst="ellipse">
            <a:avLst/>
          </a:prstGeom>
          <a:ln w="19050">
            <a:solidFill>
              <a:srgbClr val="FF0000"/>
            </a:solidFill>
          </a:ln>
        </p:spPr>
        <p:txBody>
          <a:bodyPr lIns="60957" tIns="60958" rIns="60957" bIns="60958" anchor="ctr"/>
          <a:lstStyle/>
          <a:p>
            <a:pPr>
              <a:defRPr sz="1000"/>
            </a:pPr>
            <a:endParaRPr/>
          </a:p>
        </p:txBody>
      </p:sp>
      <p:sp>
        <p:nvSpPr>
          <p:cNvPr id="196" name="Google Shape;170;p27"/>
          <p:cNvSpPr/>
          <p:nvPr/>
        </p:nvSpPr>
        <p:spPr>
          <a:xfrm>
            <a:off x="6366248" y="3677970"/>
            <a:ext cx="375001" cy="318303"/>
          </a:xfrm>
          <a:prstGeom prst="ellipse">
            <a:avLst/>
          </a:prstGeom>
          <a:ln w="19050">
            <a:solidFill>
              <a:srgbClr val="FF0000"/>
            </a:solidFill>
          </a:ln>
        </p:spPr>
        <p:txBody>
          <a:bodyPr lIns="60957" tIns="60958" rIns="60957" bIns="60958" anchor="ctr"/>
          <a:lstStyle/>
          <a:p>
            <a:pPr>
              <a:defRPr sz="1000"/>
            </a:pPr>
            <a:endParaRPr/>
          </a:p>
        </p:txBody>
      </p:sp>
      <p:sp>
        <p:nvSpPr>
          <p:cNvPr id="197" name="Google Shape;171;p27"/>
          <p:cNvSpPr/>
          <p:nvPr/>
        </p:nvSpPr>
        <p:spPr>
          <a:xfrm>
            <a:off x="6278097" y="3432045"/>
            <a:ext cx="375001" cy="318303"/>
          </a:xfrm>
          <a:prstGeom prst="ellipse">
            <a:avLst/>
          </a:prstGeom>
          <a:ln w="19050">
            <a:solidFill>
              <a:srgbClr val="FF0000"/>
            </a:solidFill>
          </a:ln>
        </p:spPr>
        <p:txBody>
          <a:bodyPr lIns="60957" tIns="60958" rIns="60957" bIns="60958" anchor="ctr"/>
          <a:lstStyle/>
          <a:p>
            <a:pPr>
              <a:defRPr sz="1000"/>
            </a:pPr>
            <a:endParaRPr/>
          </a:p>
        </p:txBody>
      </p:sp>
      <p:sp>
        <p:nvSpPr>
          <p:cNvPr id="198" name="Google Shape;172;p27"/>
          <p:cNvSpPr/>
          <p:nvPr/>
        </p:nvSpPr>
        <p:spPr>
          <a:xfrm>
            <a:off x="7887922" y="3432045"/>
            <a:ext cx="375001" cy="318303"/>
          </a:xfrm>
          <a:prstGeom prst="ellipse">
            <a:avLst/>
          </a:prstGeom>
          <a:ln w="19050">
            <a:solidFill>
              <a:srgbClr val="FF0000"/>
            </a:solidFill>
          </a:ln>
        </p:spPr>
        <p:txBody>
          <a:bodyPr lIns="60957" tIns="60958" rIns="60957" bIns="60958" anchor="ctr"/>
          <a:lstStyle/>
          <a:p>
            <a:pPr>
              <a:defRPr sz="1000"/>
            </a:pPr>
            <a:endParaRPr/>
          </a:p>
        </p:txBody>
      </p:sp>
      <p:sp>
        <p:nvSpPr>
          <p:cNvPr id="199" name="Google Shape;173;p27"/>
          <p:cNvSpPr/>
          <p:nvPr/>
        </p:nvSpPr>
        <p:spPr>
          <a:xfrm>
            <a:off x="6497997" y="3258995"/>
            <a:ext cx="375001" cy="318303"/>
          </a:xfrm>
          <a:prstGeom prst="ellipse">
            <a:avLst/>
          </a:prstGeom>
          <a:ln w="19050">
            <a:solidFill>
              <a:srgbClr val="FF0000"/>
            </a:solidFill>
          </a:ln>
        </p:spPr>
        <p:txBody>
          <a:bodyPr lIns="60957" tIns="60958" rIns="60957" bIns="60958" anchor="ctr"/>
          <a:lstStyle/>
          <a:p>
            <a:pPr>
              <a:defRPr sz="1000"/>
            </a:pPr>
            <a:endParaRPr/>
          </a:p>
        </p:txBody>
      </p:sp>
      <p:sp>
        <p:nvSpPr>
          <p:cNvPr id="200" name="Google Shape;174;p27"/>
          <p:cNvSpPr txBox="1"/>
          <p:nvPr/>
        </p:nvSpPr>
        <p:spPr>
          <a:xfrm>
            <a:off x="2490599" y="5650691"/>
            <a:ext cx="4162803" cy="369296"/>
          </a:xfrm>
          <a:prstGeom prst="rect">
            <a:avLst/>
          </a:prstGeom>
          <a:ln w="12700">
            <a:miter lim="400000"/>
          </a:ln>
          <a:extLst>
            <a:ext uri="{C572A759-6A51-4108-AA02-DFA0A04FC94B}">
              <ma14:wrappingTextBoxFlag xmlns:ma14="http://schemas.microsoft.com/office/mac/drawingml/2011/main" val="1"/>
            </a:ext>
          </a:extLst>
        </p:spPr>
        <p:txBody>
          <a:bodyPr lIns="91422" tIns="91422" rIns="91422" bIns="91422">
            <a:spAutoFit/>
          </a:bodyPr>
          <a:lstStyle/>
          <a:p>
            <a:pPr>
              <a:defRPr sz="1200"/>
            </a:pPr>
            <a:r>
              <a:t>Experimental plates: </a:t>
            </a:r>
            <a:r>
              <a:rPr i="1"/>
              <a:t>rtn3</a:t>
            </a:r>
            <a:r>
              <a:t> sgRNA+DR274</a:t>
            </a:r>
          </a:p>
        </p:txBody>
      </p:sp>
    </p:spTree>
    <p:extLst>
      <p:ext uri="{BB962C8B-B14F-4D97-AF65-F5344CB8AC3E}">
        <p14:creationId xmlns:p14="http://schemas.microsoft.com/office/powerpoint/2010/main" val="3992003681"/>
      </p:ext>
    </p:extLst>
  </p:cSld>
  <p:clrMapOvr>
    <a:masterClrMapping/>
  </p:clrMapOvr>
  <p:transition xmlns:p14="http://schemas.microsoft.com/office/powerpoint/2010/mai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Google Shape;179;p28"/>
          <p:cNvSpPr txBox="1">
            <a:spLocks noGrp="1"/>
          </p:cNvSpPr>
          <p:nvPr>
            <p:ph type="title"/>
          </p:nvPr>
        </p:nvSpPr>
        <p:spPr>
          <a:xfrm>
            <a:off x="311699" y="1302274"/>
            <a:ext cx="8520603" cy="572701"/>
          </a:xfrm>
          <a:prstGeom prst="rect">
            <a:avLst/>
          </a:prstGeom>
        </p:spPr>
        <p:txBody>
          <a:bodyPr lIns="91422" tIns="91422" rIns="91422" bIns="91422"/>
          <a:lstStyle>
            <a:lvl1pPr algn="ctr" defTabSz="868680">
              <a:defRPr sz="1710"/>
            </a:lvl1pPr>
          </a:lstStyle>
          <a:p>
            <a:r>
              <a:t>Diagnostic PCR for sgRNA targets show possible positive results</a:t>
            </a:r>
          </a:p>
        </p:txBody>
      </p:sp>
      <p:sp>
        <p:nvSpPr>
          <p:cNvPr id="205" name="Google Shape;180;p28"/>
          <p:cNvSpPr txBox="1">
            <a:spLocks noGrp="1"/>
          </p:cNvSpPr>
          <p:nvPr>
            <p:ph type="body" sz="quarter" idx="1"/>
          </p:nvPr>
        </p:nvSpPr>
        <p:spPr>
          <a:xfrm>
            <a:off x="4571999" y="2837500"/>
            <a:ext cx="4516503" cy="1267201"/>
          </a:xfrm>
          <a:prstGeom prst="rect">
            <a:avLst/>
          </a:prstGeom>
        </p:spPr>
        <p:txBody>
          <a:bodyPr lIns="91422" tIns="91422" rIns="91422" bIns="91422">
            <a:normAutofit/>
          </a:bodyPr>
          <a:lstStyle/>
          <a:p>
            <a:pPr marL="416042" indent="-312031" defTabSz="1109444">
              <a:buClr>
                <a:srgbClr val="000000"/>
              </a:buClr>
              <a:buSzPts val="1600"/>
              <a:defRPr sz="1638">
                <a:solidFill>
                  <a:srgbClr val="000000"/>
                </a:solidFill>
              </a:defRPr>
            </a:pPr>
            <a:r>
              <a:t>Samples 1 and 2 showed faint bands</a:t>
            </a:r>
          </a:p>
          <a:p>
            <a:pPr marL="416042" indent="-312031" defTabSz="1109444">
              <a:buClr>
                <a:srgbClr val="000000"/>
              </a:buClr>
              <a:buSzPts val="1600"/>
              <a:defRPr sz="1638">
                <a:solidFill>
                  <a:srgbClr val="000000"/>
                </a:solidFill>
              </a:defRPr>
            </a:pPr>
            <a:r>
              <a:t>Other samples appeared empty</a:t>
            </a:r>
          </a:p>
        </p:txBody>
      </p:sp>
      <p:grpSp>
        <p:nvGrpSpPr>
          <p:cNvPr id="212" name="Google Shape;181;p28"/>
          <p:cNvGrpSpPr/>
          <p:nvPr/>
        </p:nvGrpSpPr>
        <p:grpSpPr>
          <a:xfrm>
            <a:off x="331503" y="2300018"/>
            <a:ext cx="4366135" cy="2711049"/>
            <a:chOff x="33950" y="39608"/>
            <a:chExt cx="3274599" cy="2033285"/>
          </a:xfrm>
        </p:grpSpPr>
        <p:grpSp>
          <p:nvGrpSpPr>
            <p:cNvPr id="210" name="Google Shape;182;p28"/>
            <p:cNvGrpSpPr/>
            <p:nvPr/>
          </p:nvGrpSpPr>
          <p:grpSpPr>
            <a:xfrm>
              <a:off x="33950" y="39608"/>
              <a:ext cx="3274601" cy="2033287"/>
              <a:chOff x="33950" y="39608"/>
              <a:chExt cx="3274599" cy="2033285"/>
            </a:xfrm>
          </p:grpSpPr>
          <p:pic>
            <p:nvPicPr>
              <p:cNvPr id="206" name="Google Shape;183;p28" descr="Google Shape;183;p28"/>
              <p:cNvPicPr>
                <a:picLocks noChangeAspect="1"/>
              </p:cNvPicPr>
              <p:nvPr/>
            </p:nvPicPr>
            <p:blipFill>
              <a:blip r:embed="rId3">
                <a:extLst/>
              </a:blip>
              <a:srcRect l="22294" t="50012" r="11511"/>
              <a:stretch>
                <a:fillRect/>
              </a:stretch>
            </p:blipFill>
            <p:spPr>
              <a:xfrm>
                <a:off x="33950" y="39608"/>
                <a:ext cx="3274601" cy="2033287"/>
              </a:xfrm>
              <a:prstGeom prst="rect">
                <a:avLst/>
              </a:prstGeom>
              <a:ln w="19050" cap="flat">
                <a:solidFill>
                  <a:srgbClr val="000000"/>
                </a:solidFill>
                <a:prstDash val="solid"/>
                <a:round/>
              </a:ln>
              <a:effectLst/>
            </p:spPr>
          </p:pic>
          <p:sp>
            <p:nvSpPr>
              <p:cNvPr id="207" name="Google Shape;184;p28"/>
              <p:cNvSpPr/>
              <p:nvPr/>
            </p:nvSpPr>
            <p:spPr>
              <a:xfrm flipH="1" flipV="1">
                <a:off x="654676" y="1617999"/>
                <a:ext cx="225313" cy="279710"/>
              </a:xfrm>
              <a:prstGeom prst="line">
                <a:avLst/>
              </a:prstGeom>
              <a:noFill/>
              <a:ln w="19050" cap="flat">
                <a:solidFill>
                  <a:srgbClr val="FF0000"/>
                </a:solidFill>
                <a:prstDash val="solid"/>
                <a:round/>
                <a:tailEnd type="triangle" w="med" len="med"/>
              </a:ln>
              <a:effectLst/>
            </p:spPr>
            <p:txBody>
              <a:bodyPr wrap="square" lIns="45719" tIns="45719" rIns="45719" bIns="45719" numCol="1" anchor="t">
                <a:noAutofit/>
              </a:bodyPr>
              <a:lstStyle/>
              <a:p>
                <a:endParaRPr/>
              </a:p>
            </p:txBody>
          </p:sp>
          <p:sp>
            <p:nvSpPr>
              <p:cNvPr id="208" name="Google Shape;185;p28"/>
              <p:cNvSpPr txBox="1"/>
              <p:nvPr/>
            </p:nvSpPr>
            <p:spPr>
              <a:xfrm>
                <a:off x="388326" y="712155"/>
                <a:ext cx="1966741" cy="33620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8568" tIns="68568" rIns="68568" bIns="68568" numCol="1" anchor="t">
                <a:noAutofit/>
              </a:bodyPr>
              <a:lstStyle>
                <a:lvl1pPr>
                  <a:defRPr sz="1200"/>
                </a:lvl1pPr>
              </a:lstStyle>
              <a:p>
                <a:r>
                  <a:t> 1      2      3     4</a:t>
                </a:r>
              </a:p>
            </p:txBody>
          </p:sp>
          <p:sp>
            <p:nvSpPr>
              <p:cNvPr id="209" name="Google Shape;186;p28"/>
              <p:cNvSpPr/>
              <p:nvPr/>
            </p:nvSpPr>
            <p:spPr>
              <a:xfrm flipH="1" flipV="1">
                <a:off x="970115" y="1580700"/>
                <a:ext cx="225313" cy="279710"/>
              </a:xfrm>
              <a:prstGeom prst="line">
                <a:avLst/>
              </a:prstGeom>
              <a:noFill/>
              <a:ln w="19050" cap="flat">
                <a:solidFill>
                  <a:srgbClr val="FF0000"/>
                </a:solidFill>
                <a:prstDash val="solid"/>
                <a:round/>
                <a:tailEnd type="triangle" w="med" len="med"/>
              </a:ln>
              <a:effectLst/>
            </p:spPr>
            <p:txBody>
              <a:bodyPr wrap="square" lIns="45719" tIns="45719" rIns="45719" bIns="45719" numCol="1" anchor="t">
                <a:noAutofit/>
              </a:bodyPr>
              <a:lstStyle/>
              <a:p>
                <a:endParaRPr/>
              </a:p>
            </p:txBody>
          </p:sp>
        </p:grpSp>
        <p:sp>
          <p:nvSpPr>
            <p:cNvPr id="211" name="Google Shape;187;p28"/>
            <p:cNvSpPr txBox="1"/>
            <p:nvPr/>
          </p:nvSpPr>
          <p:spPr>
            <a:xfrm>
              <a:off x="2955349" y="712140"/>
              <a:ext cx="319240" cy="33620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8568" tIns="68568" rIns="68568" bIns="68568" numCol="1" anchor="t">
              <a:noAutofit/>
            </a:bodyPr>
            <a:lstStyle>
              <a:lvl1pPr>
                <a:defRPr sz="1200"/>
              </a:lvl1pPr>
            </a:lstStyle>
            <a:p>
              <a:r>
                <a:t>+</a:t>
              </a:r>
            </a:p>
          </p:txBody>
        </p:sp>
      </p:grpSp>
    </p:spTree>
    <p:extLst>
      <p:ext uri="{BB962C8B-B14F-4D97-AF65-F5344CB8AC3E}">
        <p14:creationId xmlns:p14="http://schemas.microsoft.com/office/powerpoint/2010/main" val="1263389920"/>
      </p:ext>
    </p:extLst>
  </p:cSld>
  <p:clrMapOvr>
    <a:masterClrMapping/>
  </p:clrMapOvr>
  <p:transition xmlns:p14="http://schemas.microsoft.com/office/powerpoint/2010/mai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Google Shape;192;p29"/>
          <p:cNvSpPr txBox="1">
            <a:spLocks noGrp="1"/>
          </p:cNvSpPr>
          <p:nvPr>
            <p:ph type="title"/>
          </p:nvPr>
        </p:nvSpPr>
        <p:spPr>
          <a:xfrm>
            <a:off x="402233" y="577998"/>
            <a:ext cx="8520603" cy="572701"/>
          </a:xfrm>
          <a:prstGeom prst="rect">
            <a:avLst/>
          </a:prstGeom>
        </p:spPr>
        <p:txBody>
          <a:bodyPr lIns="91422" tIns="91422" rIns="91422" bIns="91422">
            <a:normAutofit fontScale="90000"/>
          </a:bodyPr>
          <a:lstStyle/>
          <a:p>
            <a:r>
              <a:t>Conclusions</a:t>
            </a:r>
          </a:p>
        </p:txBody>
      </p:sp>
      <p:sp>
        <p:nvSpPr>
          <p:cNvPr id="217" name="Google Shape;193;p29"/>
          <p:cNvSpPr txBox="1">
            <a:spLocks noGrp="1"/>
          </p:cNvSpPr>
          <p:nvPr>
            <p:ph type="body" idx="1"/>
          </p:nvPr>
        </p:nvSpPr>
        <p:spPr>
          <a:xfrm>
            <a:off x="100453" y="1352197"/>
            <a:ext cx="6958716" cy="4927807"/>
          </a:xfrm>
          <a:prstGeom prst="rect">
            <a:avLst/>
          </a:prstGeom>
        </p:spPr>
        <p:txBody>
          <a:bodyPr lIns="91422" tIns="91422" rIns="91422" bIns="91422">
            <a:normAutofit fontScale="92500"/>
          </a:bodyPr>
          <a:lstStyle/>
          <a:p>
            <a:pPr>
              <a:lnSpc>
                <a:spcPct val="150000"/>
              </a:lnSpc>
              <a:buClr>
                <a:srgbClr val="000000"/>
              </a:buClr>
              <a:defRPr>
                <a:solidFill>
                  <a:srgbClr val="000000"/>
                </a:solidFill>
              </a:defRPr>
            </a:pPr>
            <a:r>
              <a:rPr dirty="0"/>
              <a:t>In situ hybridization probe likely specific to</a:t>
            </a:r>
            <a:r>
              <a:rPr i="1" dirty="0"/>
              <a:t> rtn3</a:t>
            </a:r>
          </a:p>
          <a:p>
            <a:pPr marL="914377" lvl="1" indent="-317492">
              <a:lnSpc>
                <a:spcPct val="150000"/>
              </a:lnSpc>
              <a:buClr>
                <a:srgbClr val="000000"/>
              </a:buClr>
              <a:buSzPts val="1200"/>
              <a:defRPr sz="1200">
                <a:solidFill>
                  <a:srgbClr val="000000"/>
                </a:solidFill>
              </a:defRPr>
            </a:pPr>
            <a:r>
              <a:rPr dirty="0"/>
              <a:t>Gene product running around 200-250bp as expected</a:t>
            </a:r>
          </a:p>
          <a:p>
            <a:pPr marL="914377" lvl="1" indent="-317492">
              <a:lnSpc>
                <a:spcPct val="150000"/>
              </a:lnSpc>
              <a:buClr>
                <a:srgbClr val="000000"/>
              </a:buClr>
              <a:buSzPts val="1200"/>
              <a:defRPr sz="1200">
                <a:solidFill>
                  <a:srgbClr val="000000"/>
                </a:solidFill>
              </a:defRPr>
            </a:pPr>
            <a:r>
              <a:rPr dirty="0"/>
              <a:t>Preliminary data showed expression in ectoderm and mesoderm as expected</a:t>
            </a:r>
            <a:endParaRPr sz="1300" dirty="0"/>
          </a:p>
          <a:p>
            <a:pPr>
              <a:lnSpc>
                <a:spcPct val="150000"/>
              </a:lnSpc>
              <a:buClr>
                <a:srgbClr val="000000"/>
              </a:buClr>
              <a:defRPr>
                <a:solidFill>
                  <a:srgbClr val="000000"/>
                </a:solidFill>
              </a:defRPr>
            </a:pPr>
            <a:r>
              <a:rPr dirty="0"/>
              <a:t>Bacterial transformation of sgRNAs inefficient</a:t>
            </a:r>
          </a:p>
          <a:p>
            <a:pPr marL="914377" lvl="1" indent="-317492">
              <a:lnSpc>
                <a:spcPct val="150000"/>
              </a:lnSpc>
              <a:buClr>
                <a:srgbClr val="000000"/>
              </a:buClr>
              <a:buSzPts val="1200"/>
              <a:defRPr sz="1200">
                <a:solidFill>
                  <a:srgbClr val="000000"/>
                </a:solidFill>
              </a:defRPr>
            </a:pPr>
            <a:r>
              <a:rPr dirty="0"/>
              <a:t>Few colonies </a:t>
            </a:r>
          </a:p>
          <a:p>
            <a:pPr marL="914377" lvl="1" indent="-317492">
              <a:lnSpc>
                <a:spcPct val="150000"/>
              </a:lnSpc>
              <a:buClr>
                <a:srgbClr val="000000"/>
              </a:buClr>
              <a:buSzPts val="1200"/>
              <a:defRPr sz="1200">
                <a:solidFill>
                  <a:srgbClr val="000000"/>
                </a:solidFill>
              </a:defRPr>
            </a:pPr>
            <a:r>
              <a:rPr dirty="0"/>
              <a:t>Repeat to confirm faint bands seen in gel</a:t>
            </a:r>
            <a:endParaRPr sz="1300" dirty="0"/>
          </a:p>
          <a:p>
            <a:pPr>
              <a:lnSpc>
                <a:spcPct val="150000"/>
              </a:lnSpc>
              <a:buClr>
                <a:srgbClr val="000000"/>
              </a:buClr>
              <a:defRPr>
                <a:solidFill>
                  <a:srgbClr val="000000"/>
                </a:solidFill>
              </a:defRPr>
            </a:pPr>
            <a:r>
              <a:rPr dirty="0"/>
              <a:t>Cannot demonstrate validity of predictions</a:t>
            </a:r>
          </a:p>
          <a:p>
            <a:pPr marL="914377" lvl="1" indent="-317492">
              <a:lnSpc>
                <a:spcPct val="150000"/>
              </a:lnSpc>
              <a:buClr>
                <a:srgbClr val="000000"/>
              </a:buClr>
              <a:buSzPts val="1200"/>
              <a:defRPr sz="1200">
                <a:solidFill>
                  <a:srgbClr val="000000"/>
                </a:solidFill>
              </a:defRPr>
            </a:pPr>
            <a:r>
              <a:rPr dirty="0"/>
              <a:t>Lacking results</a:t>
            </a:r>
          </a:p>
        </p:txBody>
      </p:sp>
    </p:spTree>
    <p:extLst>
      <p:ext uri="{BB962C8B-B14F-4D97-AF65-F5344CB8AC3E}">
        <p14:creationId xmlns:p14="http://schemas.microsoft.com/office/powerpoint/2010/main" val="3681986032"/>
      </p:ext>
    </p:extLst>
  </p:cSld>
  <p:clrMapOvr>
    <a:masterClrMapping/>
  </p:clrMapOvr>
  <p:transition xmlns:p14="http://schemas.microsoft.com/office/powerpoint/2010/mai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Google Shape;198;p30"/>
          <p:cNvSpPr txBox="1">
            <a:spLocks noGrp="1"/>
          </p:cNvSpPr>
          <p:nvPr>
            <p:ph type="title"/>
          </p:nvPr>
        </p:nvSpPr>
        <p:spPr>
          <a:xfrm>
            <a:off x="311699" y="1302274"/>
            <a:ext cx="8520603" cy="572701"/>
          </a:xfrm>
          <a:prstGeom prst="rect">
            <a:avLst/>
          </a:prstGeom>
        </p:spPr>
        <p:txBody>
          <a:bodyPr lIns="91422" tIns="91422" rIns="91422" bIns="91422">
            <a:normAutofit fontScale="90000"/>
          </a:bodyPr>
          <a:lstStyle/>
          <a:p>
            <a:r>
              <a:t>Future Objectives</a:t>
            </a:r>
          </a:p>
        </p:txBody>
      </p:sp>
      <p:sp>
        <p:nvSpPr>
          <p:cNvPr id="221" name="Google Shape;199;p30"/>
          <p:cNvSpPr txBox="1">
            <a:spLocks noGrp="1"/>
          </p:cNvSpPr>
          <p:nvPr>
            <p:ph type="body" idx="1"/>
          </p:nvPr>
        </p:nvSpPr>
        <p:spPr>
          <a:xfrm>
            <a:off x="311699" y="2009726"/>
            <a:ext cx="8520603" cy="3416401"/>
          </a:xfrm>
          <a:prstGeom prst="rect">
            <a:avLst/>
          </a:prstGeom>
        </p:spPr>
        <p:txBody>
          <a:bodyPr lIns="91422" tIns="91422" rIns="91422" bIns="91422"/>
          <a:lstStyle/>
          <a:p>
            <a:pPr marL="384037" indent="-288029" defTabSz="1024101">
              <a:lnSpc>
                <a:spcPct val="200000"/>
              </a:lnSpc>
              <a:buClr>
                <a:srgbClr val="000000"/>
              </a:buClr>
              <a:buSzPts val="1500"/>
              <a:defRPr sz="1512">
                <a:solidFill>
                  <a:srgbClr val="000000"/>
                </a:solidFill>
              </a:defRPr>
            </a:pPr>
            <a:r>
              <a:t>Repeat bacterial transformation experiments with increased efficiency</a:t>
            </a:r>
          </a:p>
          <a:p>
            <a:pPr marL="384037" indent="-288029" defTabSz="1024101">
              <a:lnSpc>
                <a:spcPct val="200000"/>
              </a:lnSpc>
              <a:buClr>
                <a:srgbClr val="000000"/>
              </a:buClr>
              <a:buSzPts val="1500"/>
              <a:defRPr sz="1512">
                <a:solidFill>
                  <a:srgbClr val="000000"/>
                </a:solidFill>
              </a:defRPr>
            </a:pPr>
            <a:r>
              <a:t>Repeat in situ hybridization at different stages</a:t>
            </a:r>
          </a:p>
          <a:p>
            <a:pPr marL="384037" indent="-288029" defTabSz="1024101">
              <a:lnSpc>
                <a:spcPct val="200000"/>
              </a:lnSpc>
              <a:buClr>
                <a:srgbClr val="000000"/>
              </a:buClr>
              <a:buSzPts val="1500"/>
              <a:defRPr sz="1512">
                <a:solidFill>
                  <a:srgbClr val="000000"/>
                </a:solidFill>
              </a:defRPr>
            </a:pPr>
            <a:r>
              <a:t>Complete CRISPR-Cas9 mutagenesis</a:t>
            </a:r>
          </a:p>
          <a:p>
            <a:pPr marL="384037" indent="-288029" defTabSz="1024101">
              <a:lnSpc>
                <a:spcPct val="200000"/>
              </a:lnSpc>
              <a:buClr>
                <a:srgbClr val="000000"/>
              </a:buClr>
              <a:buSzPts val="1500"/>
              <a:defRPr sz="1512">
                <a:solidFill>
                  <a:srgbClr val="000000"/>
                </a:solidFill>
              </a:defRPr>
            </a:pPr>
            <a:r>
              <a:t>Complete dCas9-KRAB transcription inhibition experiments</a:t>
            </a:r>
          </a:p>
          <a:p>
            <a:pPr marL="384037" indent="-288029" defTabSz="1024101">
              <a:lnSpc>
                <a:spcPct val="200000"/>
              </a:lnSpc>
              <a:buClr>
                <a:srgbClr val="000000"/>
              </a:buClr>
              <a:buSzPts val="1500"/>
              <a:defRPr sz="1512">
                <a:solidFill>
                  <a:srgbClr val="000000"/>
                </a:solidFill>
              </a:defRPr>
            </a:pPr>
            <a:r>
              <a:t>Observe phenotype of embryos with mutated or silenced </a:t>
            </a:r>
            <a:r>
              <a:rPr i="1"/>
              <a:t>rtn3</a:t>
            </a:r>
            <a:r>
              <a:t> </a:t>
            </a:r>
          </a:p>
        </p:txBody>
      </p:sp>
    </p:spTree>
    <p:extLst>
      <p:ext uri="{BB962C8B-B14F-4D97-AF65-F5344CB8AC3E}">
        <p14:creationId xmlns:p14="http://schemas.microsoft.com/office/powerpoint/2010/main" val="982057746"/>
      </p:ext>
    </p:extLst>
  </p:cSld>
  <p:clrMapOvr>
    <a:masterClrMapping/>
  </p:clrMapOvr>
  <p:transition xmlns:p14="http://schemas.microsoft.com/office/powerpoint/2010/mai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Google Shape;204;p31"/>
          <p:cNvSpPr txBox="1">
            <a:spLocks noGrp="1"/>
          </p:cNvSpPr>
          <p:nvPr>
            <p:ph type="title"/>
          </p:nvPr>
        </p:nvSpPr>
        <p:spPr>
          <a:xfrm>
            <a:off x="835955" y="704866"/>
            <a:ext cx="8520603" cy="572701"/>
          </a:xfrm>
          <a:prstGeom prst="rect">
            <a:avLst/>
          </a:prstGeom>
        </p:spPr>
        <p:txBody>
          <a:bodyPr lIns="91422" tIns="91422" rIns="91422" bIns="91422">
            <a:normAutofit fontScale="90000"/>
          </a:bodyPr>
          <a:lstStyle/>
          <a:p>
            <a:r>
              <a:rPr dirty="0"/>
              <a:t>Summary</a:t>
            </a:r>
          </a:p>
        </p:txBody>
      </p:sp>
      <p:sp>
        <p:nvSpPr>
          <p:cNvPr id="226" name="Google Shape;205;p31"/>
          <p:cNvSpPr txBox="1">
            <a:spLocks noGrp="1"/>
          </p:cNvSpPr>
          <p:nvPr>
            <p:ph type="body" idx="1"/>
          </p:nvPr>
        </p:nvSpPr>
        <p:spPr>
          <a:xfrm>
            <a:off x="311699" y="1693494"/>
            <a:ext cx="6052525" cy="5164505"/>
          </a:xfrm>
          <a:prstGeom prst="rect">
            <a:avLst/>
          </a:prstGeom>
        </p:spPr>
        <p:txBody>
          <a:bodyPr lIns="91422" tIns="91422" rIns="91422" bIns="91422">
            <a:normAutofit/>
          </a:bodyPr>
          <a:lstStyle/>
          <a:p>
            <a:pPr marL="231000" indent="-231000" defTabSz="1170401">
              <a:buSzPct val="100000"/>
              <a:buFontTx/>
              <a:buChar char="•"/>
              <a:defRPr sz="1727">
                <a:solidFill>
                  <a:srgbClr val="000000"/>
                </a:solidFill>
              </a:defRPr>
            </a:pPr>
            <a:r>
              <a:rPr dirty="0"/>
              <a:t>What makes a good model organism?</a:t>
            </a:r>
          </a:p>
          <a:p>
            <a:pPr marL="616001" lvl="1" indent="-128333" defTabSz="1170401">
              <a:buSzPct val="100000"/>
              <a:buFontTx/>
              <a:buChar char="•"/>
              <a:defRPr sz="1152" i="1">
                <a:solidFill>
                  <a:srgbClr val="000000"/>
                </a:solidFill>
              </a:defRPr>
            </a:pPr>
            <a:r>
              <a:rPr dirty="0"/>
              <a:t>Ease of use and application to your gene of interest </a:t>
            </a:r>
          </a:p>
          <a:p>
            <a:pPr marL="231000" indent="-231000" defTabSz="1170401">
              <a:buSzPct val="100000"/>
              <a:buFontTx/>
              <a:buChar char="•"/>
              <a:defRPr sz="1727">
                <a:solidFill>
                  <a:srgbClr val="000000"/>
                </a:solidFill>
              </a:defRPr>
            </a:pPr>
            <a:r>
              <a:rPr dirty="0"/>
              <a:t>What is </a:t>
            </a:r>
            <a:r>
              <a:rPr i="1" dirty="0"/>
              <a:t>Reticulon 3</a:t>
            </a:r>
            <a:r>
              <a:rPr dirty="0"/>
              <a:t>?</a:t>
            </a:r>
          </a:p>
          <a:p>
            <a:pPr marL="616001" lvl="1" indent="-128333" defTabSz="1170401">
              <a:buSzPct val="100000"/>
              <a:buFontTx/>
              <a:buChar char="•"/>
              <a:defRPr sz="1152" i="1">
                <a:solidFill>
                  <a:srgbClr val="000000"/>
                </a:solidFill>
              </a:defRPr>
            </a:pPr>
            <a:r>
              <a:rPr dirty="0"/>
              <a:t>ER membrane protein gene, expressed in developing neural tissue of X. </a:t>
            </a:r>
            <a:r>
              <a:rPr dirty="0" err="1"/>
              <a:t>laevis</a:t>
            </a:r>
            <a:endParaRPr sz="1300" dirty="0"/>
          </a:p>
          <a:p>
            <a:pPr marL="231000" indent="-231000" defTabSz="1170401">
              <a:buSzPct val="100000"/>
              <a:buFontTx/>
              <a:buChar char="•"/>
              <a:defRPr sz="1727">
                <a:solidFill>
                  <a:srgbClr val="000000"/>
                </a:solidFill>
              </a:defRPr>
            </a:pPr>
            <a:r>
              <a:rPr dirty="0"/>
              <a:t>What are we trying to do?</a:t>
            </a:r>
          </a:p>
          <a:p>
            <a:pPr marL="616001" lvl="1" indent="-128333" defTabSz="1170401">
              <a:buSzPct val="100000"/>
              <a:buFontTx/>
              <a:buChar char="•"/>
              <a:defRPr sz="1152" i="1">
                <a:solidFill>
                  <a:srgbClr val="000000"/>
                </a:solidFill>
              </a:defRPr>
            </a:pPr>
            <a:r>
              <a:rPr dirty="0"/>
              <a:t>Characterize rtn3 expression and function</a:t>
            </a:r>
            <a:r>
              <a:rPr lang="en-US" dirty="0"/>
              <a:t> in X. </a:t>
            </a:r>
            <a:r>
              <a:rPr lang="en-US" dirty="0" err="1"/>
              <a:t>laevis</a:t>
            </a:r>
            <a:endParaRPr sz="1300" dirty="0"/>
          </a:p>
          <a:p>
            <a:pPr marL="231000" indent="-231000" defTabSz="1170401">
              <a:buSzPct val="100000"/>
              <a:buFontTx/>
              <a:buChar char="•"/>
              <a:defRPr sz="1727">
                <a:solidFill>
                  <a:srgbClr val="000000"/>
                </a:solidFill>
              </a:defRPr>
            </a:pPr>
            <a:r>
              <a:rPr dirty="0"/>
              <a:t>What have we discovered?</a:t>
            </a:r>
          </a:p>
          <a:p>
            <a:pPr marL="616001" lvl="1" indent="-128333" defTabSz="1170401">
              <a:buSzPct val="100000"/>
              <a:buFontTx/>
              <a:buChar char="•"/>
              <a:defRPr sz="1152" i="1">
                <a:solidFill>
                  <a:srgbClr val="000000"/>
                </a:solidFill>
              </a:defRPr>
            </a:pPr>
            <a:r>
              <a:rPr dirty="0"/>
              <a:t>Designed probe is specific and showed early ectodermal expression</a:t>
            </a:r>
            <a:endParaRPr sz="1300" dirty="0"/>
          </a:p>
          <a:p>
            <a:pPr marL="231000" indent="-231000" defTabSz="1170401">
              <a:buSzPct val="100000"/>
              <a:buFontTx/>
              <a:buChar char="•"/>
              <a:defRPr sz="1727">
                <a:solidFill>
                  <a:srgbClr val="000000"/>
                </a:solidFill>
              </a:defRPr>
            </a:pPr>
            <a:r>
              <a:rPr dirty="0"/>
              <a:t>Where do we go from here?</a:t>
            </a:r>
          </a:p>
          <a:p>
            <a:pPr marL="616001" lvl="1" indent="-128333" defTabSz="1170401">
              <a:buSzPct val="100000"/>
              <a:buFontTx/>
              <a:buChar char="•"/>
              <a:defRPr sz="1152" i="1">
                <a:solidFill>
                  <a:srgbClr val="000000"/>
                </a:solidFill>
              </a:defRPr>
            </a:pPr>
            <a:r>
              <a:rPr dirty="0"/>
              <a:t>Complete CRISPR-Cas9 mutagenesis and silencing experiments</a:t>
            </a:r>
          </a:p>
        </p:txBody>
      </p:sp>
      <p:pic>
        <p:nvPicPr>
          <p:cNvPr id="4" name="125300_web.jpg" descr="125300_web.jpg">
            <a:extLst>
              <a:ext uri="{FF2B5EF4-FFF2-40B4-BE49-F238E27FC236}">
                <a16:creationId xmlns:a16="http://schemas.microsoft.com/office/drawing/2014/main" xmlns="" id="{27A86F55-D6D1-0C41-8D71-5ACDD2ED2D2F}"/>
              </a:ext>
            </a:extLst>
          </p:cNvPr>
          <p:cNvPicPr>
            <a:picLocks noChangeAspect="1"/>
          </p:cNvPicPr>
          <p:nvPr/>
        </p:nvPicPr>
        <p:blipFill>
          <a:blip r:embed="rId3">
            <a:extLst/>
          </a:blip>
          <a:stretch>
            <a:fillRect/>
          </a:stretch>
        </p:blipFill>
        <p:spPr>
          <a:xfrm>
            <a:off x="5966789" y="3429000"/>
            <a:ext cx="3177212" cy="2264664"/>
          </a:xfrm>
          <a:prstGeom prst="rect">
            <a:avLst/>
          </a:prstGeom>
          <a:ln w="12700">
            <a:miter lim="400000"/>
          </a:ln>
        </p:spPr>
      </p:pic>
    </p:spTree>
    <p:extLst>
      <p:ext uri="{BB962C8B-B14F-4D97-AF65-F5344CB8AC3E}">
        <p14:creationId xmlns:p14="http://schemas.microsoft.com/office/powerpoint/2010/main" val="3547160099"/>
      </p:ext>
    </p:extLst>
  </p:cSld>
  <p:clrMapOvr>
    <a:masterClrMapping/>
  </p:clrMapOvr>
  <p:transition xmlns:p14="http://schemas.microsoft.com/office/powerpoint/2010/mai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Google Shape;210;p32"/>
          <p:cNvSpPr txBox="1">
            <a:spLocks noGrp="1"/>
          </p:cNvSpPr>
          <p:nvPr>
            <p:ph type="title"/>
          </p:nvPr>
        </p:nvSpPr>
        <p:spPr>
          <a:xfrm>
            <a:off x="311699" y="1302274"/>
            <a:ext cx="8520603" cy="572701"/>
          </a:xfrm>
          <a:prstGeom prst="rect">
            <a:avLst/>
          </a:prstGeom>
        </p:spPr>
        <p:txBody>
          <a:bodyPr lIns="91422" tIns="91422" rIns="91422" bIns="91422">
            <a:normAutofit fontScale="90000"/>
          </a:bodyPr>
          <a:lstStyle>
            <a:lvl1pPr algn="ctr"/>
          </a:lstStyle>
          <a:p>
            <a:r>
              <a:t>Acknowledgements </a:t>
            </a:r>
          </a:p>
        </p:txBody>
      </p:sp>
      <p:sp>
        <p:nvSpPr>
          <p:cNvPr id="229" name="Google Shape;211;p32"/>
          <p:cNvSpPr txBox="1">
            <a:spLocks noGrp="1"/>
          </p:cNvSpPr>
          <p:nvPr>
            <p:ph type="body" idx="1"/>
          </p:nvPr>
        </p:nvSpPr>
        <p:spPr>
          <a:xfrm>
            <a:off x="311699" y="2186674"/>
            <a:ext cx="8520603" cy="3111901"/>
          </a:xfrm>
          <a:prstGeom prst="rect">
            <a:avLst/>
          </a:prstGeom>
        </p:spPr>
        <p:txBody>
          <a:bodyPr lIns="91422" tIns="91422" rIns="91422" bIns="91422">
            <a:normAutofit/>
          </a:bodyPr>
          <a:lstStyle/>
          <a:p>
            <a:pPr marL="0" indent="0" algn="ctr" defTabSz="987526">
              <a:buNone/>
              <a:defRPr sz="1458">
                <a:solidFill>
                  <a:srgbClr val="000000"/>
                </a:solidFill>
              </a:defRPr>
            </a:pPr>
            <a:r>
              <a:t>Thank you to Dr. Tyler Square and Dr. Dan Medeiros for providing the CRISPR-CAS9 protocol and </a:t>
            </a:r>
            <a:r>
              <a:rPr i="1"/>
              <a:t>tyrosinase</a:t>
            </a:r>
            <a:r>
              <a:t> sgRNA and </a:t>
            </a:r>
            <a:r>
              <a:rPr i="1"/>
              <a:t>Cas9</a:t>
            </a:r>
            <a:r>
              <a:t> mRNA constructs. </a:t>
            </a:r>
          </a:p>
          <a:p>
            <a:pPr marL="0" indent="0" algn="ctr" defTabSz="987526">
              <a:buNone/>
              <a:defRPr sz="1458">
                <a:solidFill>
                  <a:srgbClr val="000000"/>
                </a:solidFill>
              </a:defRPr>
            </a:pPr>
            <a:endParaRPr/>
          </a:p>
          <a:p>
            <a:pPr marL="0" indent="0" algn="ctr" defTabSz="987526">
              <a:buNone/>
              <a:defRPr sz="1458">
                <a:solidFill>
                  <a:srgbClr val="000000"/>
                </a:solidFill>
              </a:defRPr>
            </a:pPr>
            <a:r>
              <a:t>Funding for this project was provided in part by CSL 2016 Chancellor’s Award and 2017 UROP Team Grant to Dr. Bilge Birsoy and Dr. Michael Klymkowsky and course fees paid by students.</a:t>
            </a:r>
          </a:p>
          <a:p>
            <a:pPr marL="0" indent="0" algn="ctr" defTabSz="987526">
              <a:buNone/>
              <a:defRPr sz="1458">
                <a:solidFill>
                  <a:srgbClr val="000000"/>
                </a:solidFill>
              </a:defRPr>
            </a:pPr>
            <a:endParaRPr/>
          </a:p>
          <a:p>
            <a:pPr marL="0" indent="0" algn="ctr" defTabSz="987526">
              <a:buNone/>
              <a:defRPr sz="1458">
                <a:solidFill>
                  <a:srgbClr val="000000"/>
                </a:solidFill>
              </a:defRPr>
            </a:pPr>
            <a:r>
              <a:t>Thank you to Dr. Bilge Birsoy and Dr. Michael Klymkowsky for their guidance. </a:t>
            </a:r>
          </a:p>
        </p:txBody>
      </p:sp>
    </p:spTree>
    <p:extLst>
      <p:ext uri="{BB962C8B-B14F-4D97-AF65-F5344CB8AC3E}">
        <p14:creationId xmlns:p14="http://schemas.microsoft.com/office/powerpoint/2010/main" val="3161659670"/>
      </p:ext>
    </p:extLst>
  </p:cSld>
  <p:clrMapOvr>
    <a:masterClrMapping/>
  </p:clrMapOvr>
  <p:transition xmlns:p14="http://schemas.microsoft.com/office/powerpoint/2010/mai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Google Shape;216;p33"/>
          <p:cNvSpPr txBox="1">
            <a:spLocks noGrp="1"/>
          </p:cNvSpPr>
          <p:nvPr>
            <p:ph type="title"/>
          </p:nvPr>
        </p:nvSpPr>
        <p:spPr>
          <a:xfrm>
            <a:off x="311699" y="1302274"/>
            <a:ext cx="8520603" cy="572701"/>
          </a:xfrm>
          <a:prstGeom prst="rect">
            <a:avLst/>
          </a:prstGeom>
        </p:spPr>
        <p:txBody>
          <a:bodyPr lIns="91422" tIns="91422" rIns="91422" bIns="91422">
            <a:normAutofit fontScale="90000"/>
          </a:bodyPr>
          <a:lstStyle/>
          <a:p>
            <a:r>
              <a:t>References </a:t>
            </a:r>
          </a:p>
        </p:txBody>
      </p:sp>
      <p:sp>
        <p:nvSpPr>
          <p:cNvPr id="232" name="Google Shape;217;p33"/>
          <p:cNvSpPr txBox="1">
            <a:spLocks noGrp="1"/>
          </p:cNvSpPr>
          <p:nvPr>
            <p:ph type="body" idx="1"/>
          </p:nvPr>
        </p:nvSpPr>
        <p:spPr>
          <a:xfrm>
            <a:off x="311699" y="2009726"/>
            <a:ext cx="8520603" cy="3416401"/>
          </a:xfrm>
          <a:prstGeom prst="rect">
            <a:avLst/>
          </a:prstGeom>
        </p:spPr>
        <p:txBody>
          <a:bodyPr lIns="91422" tIns="91422" rIns="91422" bIns="91422">
            <a:normAutofit fontScale="62500" lnSpcReduction="20000"/>
          </a:bodyPr>
          <a:lstStyle/>
          <a:p>
            <a:pPr marL="0" indent="0">
              <a:buNone/>
              <a:defRPr sz="800">
                <a:solidFill>
                  <a:srgbClr val="000000"/>
                </a:solidFill>
              </a:defRPr>
            </a:pPr>
            <a:r>
              <a:t>Hellsten, Uffe et al. “The genome of the Western clawed frog Xenopus tropicalis.” </a:t>
            </a:r>
            <a:r>
              <a:rPr i="1"/>
              <a:t>Science (New York, N.Y.)</a:t>
            </a:r>
            <a:r>
              <a:t> vol. 328,5978 (2010): 633-6.</a:t>
            </a:r>
          </a:p>
          <a:p>
            <a:pPr marL="0" indent="457189">
              <a:buNone/>
              <a:defRPr sz="800">
                <a:solidFill>
                  <a:srgbClr val="000000"/>
                </a:solidFill>
              </a:defRPr>
            </a:pPr>
            <a:r>
              <a:t> doi:10.1126/science.1183670</a:t>
            </a:r>
          </a:p>
          <a:p>
            <a:pPr marL="0" indent="0">
              <a:buNone/>
              <a:defRPr sz="800">
                <a:solidFill>
                  <a:srgbClr val="000000"/>
                </a:solidFill>
              </a:defRPr>
            </a:pPr>
            <a:r>
              <a:t>Karimi et al. 2018, </a:t>
            </a:r>
            <a:r>
              <a:rPr i="1"/>
              <a:t>Nucleic Acids Research</a:t>
            </a:r>
            <a:r>
              <a:t>, Volume 46, Issue D1, pp. D861-D868,</a:t>
            </a:r>
          </a:p>
          <a:p>
            <a:pPr marL="0" indent="457189">
              <a:buNone/>
              <a:defRPr sz="800">
                <a:solidFill>
                  <a:srgbClr val="000000"/>
                </a:solidFill>
              </a:defRPr>
            </a:pPr>
            <a:r>
              <a:t> doi:10.1093/nar/gkx936</a:t>
            </a:r>
          </a:p>
          <a:p>
            <a:pPr marL="0" indent="0">
              <a:buNone/>
              <a:defRPr sz="800">
                <a:solidFill>
                  <a:srgbClr val="000000"/>
                </a:solidFill>
              </a:defRPr>
            </a:pPr>
            <a:r>
              <a:t>Park, E. C., Shim, S. and Han, J. (2005), Identification and expression of XRTN2 and XRTN3</a:t>
            </a:r>
          </a:p>
          <a:p>
            <a:pPr marL="0" indent="457189">
              <a:buNone/>
              <a:defRPr sz="800">
                <a:solidFill>
                  <a:srgbClr val="000000"/>
                </a:solidFill>
              </a:defRPr>
            </a:pPr>
            <a:r>
              <a:t> during Xenopus development. </a:t>
            </a:r>
            <a:r>
              <a:rPr i="1"/>
              <a:t>Dev. Dyn.</a:t>
            </a:r>
            <a:r>
              <a:t>, 233: 240-247. doi:10.1002/dvdy.20327</a:t>
            </a:r>
          </a:p>
          <a:p>
            <a:pPr marL="0" indent="0">
              <a:buNone/>
              <a:defRPr sz="800">
                <a:solidFill>
                  <a:srgbClr val="000000"/>
                </a:solidFill>
              </a:defRPr>
            </a:pPr>
            <a:r>
              <a:t>Sharoar, M. &amp; Yan, R. (2016). Effects of altered RTN3 expression on BACE1 activity and</a:t>
            </a:r>
          </a:p>
          <a:p>
            <a:pPr marL="0" indent="457189">
              <a:buNone/>
              <a:defRPr sz="800">
                <a:solidFill>
                  <a:srgbClr val="000000"/>
                </a:solidFill>
              </a:defRPr>
            </a:pPr>
            <a:r>
              <a:t> Alzheimer’s neuritic plaques. </a:t>
            </a:r>
            <a:r>
              <a:rPr i="1"/>
              <a:t>Reviews in the Neurosciences</a:t>
            </a:r>
            <a:r>
              <a:t>, 28(2), pp. 145-154.</a:t>
            </a:r>
          </a:p>
          <a:p>
            <a:pPr marL="0" indent="457189">
              <a:buNone/>
              <a:defRPr sz="800">
                <a:solidFill>
                  <a:srgbClr val="000000"/>
                </a:solidFill>
              </a:defRPr>
            </a:pPr>
            <a:r>
              <a:t> Retrieved 12 Apr. 2019, from doi:10.1515/revneuro-2016-0054</a:t>
            </a:r>
          </a:p>
          <a:p>
            <a:pPr marL="0" indent="0">
              <a:buNone/>
              <a:defRPr sz="800">
                <a:solidFill>
                  <a:srgbClr val="000000"/>
                </a:solidFill>
              </a:defRPr>
            </a:pPr>
            <a:r>
              <a:t>Sharoar, M. G., Shi, Q., Ge, Y., He, W., Hu, X., Perry, G., … Yan, R. (2016). Dysfunctional tubular</a:t>
            </a:r>
          </a:p>
          <a:p>
            <a:pPr marL="0" indent="457189">
              <a:buNone/>
              <a:defRPr sz="800">
                <a:solidFill>
                  <a:srgbClr val="000000"/>
                </a:solidFill>
              </a:defRPr>
            </a:pPr>
            <a:r>
              <a:t> endoplasmic reticulum constitutes a pathological feature of Alzheimer’s disease.</a:t>
            </a:r>
          </a:p>
          <a:p>
            <a:pPr marL="0" indent="457189">
              <a:buNone/>
              <a:defRPr sz="800">
                <a:solidFill>
                  <a:srgbClr val="000000"/>
                </a:solidFill>
              </a:defRPr>
            </a:pPr>
            <a:r>
              <a:t> </a:t>
            </a:r>
            <a:r>
              <a:rPr i="1"/>
              <a:t>Molecular Psychiatry</a:t>
            </a:r>
            <a:r>
              <a:t>, 21(9), 1263–1271. https://doi.org/10.1038/mp.2015.181</a:t>
            </a:r>
          </a:p>
          <a:p>
            <a:pPr marL="0" indent="0">
              <a:buNone/>
              <a:defRPr sz="800">
                <a:solidFill>
                  <a:srgbClr val="000000"/>
                </a:solidFill>
              </a:defRPr>
            </a:pPr>
            <a:r>
              <a:t>Shi, Q., Ge, Y., Sharoar, M. G., He, W., Xiang, R., Zhang, Z., … Yan, R. (2014). Impact of RTN3</a:t>
            </a:r>
          </a:p>
          <a:p>
            <a:pPr marL="0" indent="457189">
              <a:buNone/>
              <a:defRPr sz="800">
                <a:solidFill>
                  <a:srgbClr val="000000"/>
                </a:solidFill>
              </a:defRPr>
            </a:pPr>
            <a:r>
              <a:t> Deficiency on Expression of BACE1 and Amyloid Deposition. </a:t>
            </a:r>
            <a:r>
              <a:rPr i="1"/>
              <a:t>Journal of Neuroscience</a:t>
            </a:r>
            <a:r>
              <a:t>,</a:t>
            </a:r>
          </a:p>
          <a:p>
            <a:pPr marL="0" indent="457189">
              <a:buNone/>
              <a:defRPr sz="800">
                <a:solidFill>
                  <a:srgbClr val="000000"/>
                </a:solidFill>
              </a:defRPr>
            </a:pPr>
            <a:r>
              <a:t> 34(42), 13954–13962. https://doi.org/10.1523/JNEUROSCI.1588-14.2014</a:t>
            </a:r>
          </a:p>
          <a:p>
            <a:pPr marL="0" indent="0">
              <a:buNone/>
              <a:defRPr sz="800">
                <a:solidFill>
                  <a:srgbClr val="000000"/>
                </a:solidFill>
              </a:defRPr>
            </a:pPr>
            <a:r>
              <a:t>http://www.xenbase.org/gene/showgene.do?method=display&amp;geneId=975125</a:t>
            </a:r>
          </a:p>
          <a:p>
            <a:pPr marL="0" indent="0">
              <a:lnSpc>
                <a:spcPct val="100000"/>
              </a:lnSpc>
              <a:buNone/>
              <a:defRPr sz="800">
                <a:solidFill>
                  <a:srgbClr val="000000"/>
                </a:solidFill>
              </a:defRPr>
            </a:pPr>
            <a:r>
              <a:t>Yang, Yvonne S., and Stephen M. Strittmatter. “The Reticulons: A Family of Proteins with Diverse Functions.” </a:t>
            </a:r>
            <a:r>
              <a:rPr i="1"/>
              <a:t>Genome Biology</a:t>
            </a:r>
            <a:r>
              <a:t>, vol. 8, </a:t>
            </a:r>
          </a:p>
          <a:p>
            <a:pPr marL="0" indent="457189">
              <a:lnSpc>
                <a:spcPct val="100000"/>
              </a:lnSpc>
              <a:buNone/>
              <a:defRPr sz="800">
                <a:solidFill>
                  <a:srgbClr val="000000"/>
                </a:solidFill>
              </a:defRPr>
            </a:pPr>
            <a:r>
              <a:t>no. 12, Dec. 2007, p. 234. </a:t>
            </a:r>
            <a:r>
              <a:rPr i="1"/>
              <a:t>BioMed Central</a:t>
            </a:r>
            <a:r>
              <a:t>, doi:10.1186/gb-2007-8-12-234.</a:t>
            </a:r>
          </a:p>
        </p:txBody>
      </p:sp>
    </p:spTree>
    <p:extLst>
      <p:ext uri="{BB962C8B-B14F-4D97-AF65-F5344CB8AC3E}">
        <p14:creationId xmlns:p14="http://schemas.microsoft.com/office/powerpoint/2010/main" val="814449307"/>
      </p:ext>
    </p:extLst>
  </p:cSld>
  <p:clrMapOvr>
    <a:masterClrMapping/>
  </p:clrMapOvr>
  <p:transition xmlns:p14="http://schemas.microsoft.com/office/powerpoint/2010/mai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3CC29F-24D7-AC4B-AF66-AD8EEF4F2081}"/>
              </a:ext>
            </a:extLst>
          </p:cNvPr>
          <p:cNvSpPr>
            <a:spLocks noGrp="1"/>
          </p:cNvSpPr>
          <p:nvPr>
            <p:ph type="ctrTitle"/>
          </p:nvPr>
        </p:nvSpPr>
        <p:spPr/>
        <p:txBody>
          <a:bodyPr>
            <a:normAutofit fontScale="90000"/>
          </a:bodyPr>
          <a:lstStyle/>
          <a:p>
            <a:r>
              <a:rPr lang="en-US" b="1" dirty="0"/>
              <a:t>Analysis of Gene Expression in the Burmese Python Liver</a:t>
            </a:r>
          </a:p>
        </p:txBody>
      </p:sp>
      <p:sp>
        <p:nvSpPr>
          <p:cNvPr id="3" name="Subtitle 2">
            <a:extLst>
              <a:ext uri="{FF2B5EF4-FFF2-40B4-BE49-F238E27FC236}">
                <a16:creationId xmlns:a16="http://schemas.microsoft.com/office/drawing/2014/main" xmlns="" id="{26C3ADC1-352D-6A44-BCF3-B8AE70779FB7}"/>
              </a:ext>
            </a:extLst>
          </p:cNvPr>
          <p:cNvSpPr>
            <a:spLocks noGrp="1"/>
          </p:cNvSpPr>
          <p:nvPr>
            <p:ph type="subTitle" idx="1"/>
          </p:nvPr>
        </p:nvSpPr>
        <p:spPr/>
        <p:txBody>
          <a:bodyPr/>
          <a:lstStyle/>
          <a:p>
            <a:r>
              <a:rPr lang="en-US" b="1" dirty="0"/>
              <a:t>Helen Bassett</a:t>
            </a:r>
          </a:p>
          <a:p>
            <a:r>
              <a:rPr lang="en-US" b="1" dirty="0"/>
              <a:t>CURE Symposium</a:t>
            </a:r>
          </a:p>
          <a:p>
            <a:r>
              <a:rPr lang="en-US" b="1" dirty="0"/>
              <a:t>April 24, 2019</a:t>
            </a:r>
          </a:p>
        </p:txBody>
      </p:sp>
      <p:pic>
        <p:nvPicPr>
          <p:cNvPr id="4" name="Picture 3" descr="BurmesePython2.jpg">
            <a:extLst>
              <a:ext uri="{FF2B5EF4-FFF2-40B4-BE49-F238E27FC236}">
                <a16:creationId xmlns:a16="http://schemas.microsoft.com/office/drawing/2014/main" xmlns="" id="{459B5A5B-D152-DC46-A6BA-286C74C08122}"/>
              </a:ext>
            </a:extLst>
          </p:cNvPr>
          <p:cNvPicPr>
            <a:picLocks noChangeAspect="1"/>
          </p:cNvPicPr>
          <p:nvPr/>
        </p:nvPicPr>
        <p:blipFill rotWithShape="1">
          <a:blip r:embed="rId2">
            <a:alphaModFix amt="34000"/>
            <a:extLst>
              <a:ext uri="{28A0092B-C50C-407E-A947-70E740481C1C}">
                <a14:useLocalDpi xmlns:a14="http://schemas.microsoft.com/office/drawing/2010/main" val="0"/>
              </a:ext>
            </a:extLst>
          </a:blip>
          <a:srcRect t="17447" b="9154"/>
          <a:stretch/>
        </p:blipFill>
        <p:spPr>
          <a:xfrm>
            <a:off x="-177800" y="-1"/>
            <a:ext cx="9321800" cy="6858001"/>
          </a:xfrm>
          <a:prstGeom prst="rect">
            <a:avLst/>
          </a:prstGeom>
        </p:spPr>
      </p:pic>
    </p:spTree>
    <p:extLst>
      <p:ext uri="{BB962C8B-B14F-4D97-AF65-F5344CB8AC3E}">
        <p14:creationId xmlns:p14="http://schemas.microsoft.com/office/powerpoint/2010/main" val="216402644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871FAF-A6DA-C64F-8FE2-9A673C5E6A39}"/>
              </a:ext>
            </a:extLst>
          </p:cNvPr>
          <p:cNvSpPr>
            <a:spLocks noGrp="1"/>
          </p:cNvSpPr>
          <p:nvPr>
            <p:ph type="title"/>
          </p:nvPr>
        </p:nvSpPr>
        <p:spPr>
          <a:xfrm>
            <a:off x="664745" y="365126"/>
            <a:ext cx="7886700" cy="1325563"/>
          </a:xfrm>
        </p:spPr>
        <p:txBody>
          <a:bodyPr/>
          <a:lstStyle/>
          <a:p>
            <a:pPr algn="ctr"/>
            <a:r>
              <a:rPr lang="en-US" dirty="0"/>
              <a:t>Overview</a:t>
            </a:r>
          </a:p>
        </p:txBody>
      </p:sp>
      <p:sp>
        <p:nvSpPr>
          <p:cNvPr id="3" name="Content Placeholder 2">
            <a:extLst>
              <a:ext uri="{FF2B5EF4-FFF2-40B4-BE49-F238E27FC236}">
                <a16:creationId xmlns:a16="http://schemas.microsoft.com/office/drawing/2014/main" xmlns="" id="{B13CB811-A1D2-8F43-A908-3712ADCCEDDA}"/>
              </a:ext>
            </a:extLst>
          </p:cNvPr>
          <p:cNvSpPr>
            <a:spLocks noGrp="1"/>
          </p:cNvSpPr>
          <p:nvPr>
            <p:ph idx="1"/>
          </p:nvPr>
        </p:nvSpPr>
        <p:spPr>
          <a:xfrm>
            <a:off x="899406" y="1409075"/>
            <a:ext cx="8045527" cy="4632424"/>
          </a:xfrm>
        </p:spPr>
        <p:txBody>
          <a:bodyPr>
            <a:noAutofit/>
          </a:bodyPr>
          <a:lstStyle/>
          <a:p>
            <a:pPr marL="0" indent="0">
              <a:buNone/>
            </a:pPr>
            <a:r>
              <a:rPr lang="en-US" sz="2400" b="1" i="1" dirty="0"/>
              <a:t>Part I.</a:t>
            </a:r>
          </a:p>
          <a:p>
            <a:r>
              <a:rPr lang="en-US" sz="2400" dirty="0"/>
              <a:t>The Burmese python</a:t>
            </a:r>
          </a:p>
          <a:p>
            <a:r>
              <a:rPr lang="en-US" sz="2400" dirty="0"/>
              <a:t>Metabolic syndrome</a:t>
            </a:r>
          </a:p>
          <a:p>
            <a:r>
              <a:rPr lang="en-US" sz="2400" dirty="0"/>
              <a:t>Scd-1</a:t>
            </a:r>
          </a:p>
          <a:p>
            <a:pPr marL="0" indent="0">
              <a:buNone/>
            </a:pPr>
            <a:endParaRPr lang="en-US" sz="2400" dirty="0"/>
          </a:p>
          <a:p>
            <a:pPr marL="0" indent="0">
              <a:buNone/>
            </a:pPr>
            <a:r>
              <a:rPr lang="en-US" sz="2400" b="1" i="1" dirty="0">
                <a:solidFill>
                  <a:schemeClr val="tx1">
                    <a:lumMod val="50000"/>
                    <a:lumOff val="50000"/>
                  </a:schemeClr>
                </a:solidFill>
              </a:rPr>
              <a:t>Part II.</a:t>
            </a:r>
            <a:endParaRPr lang="en-US" sz="2400" dirty="0">
              <a:solidFill>
                <a:schemeClr val="tx1">
                  <a:lumMod val="50000"/>
                  <a:lumOff val="50000"/>
                </a:schemeClr>
              </a:solidFill>
            </a:endParaRPr>
          </a:p>
          <a:p>
            <a:r>
              <a:rPr lang="en-US" sz="2400" dirty="0">
                <a:solidFill>
                  <a:schemeClr val="tx1">
                    <a:lumMod val="50000"/>
                    <a:lumOff val="50000"/>
                  </a:schemeClr>
                </a:solidFill>
              </a:rPr>
              <a:t>Experimental hypothesis</a:t>
            </a:r>
          </a:p>
          <a:p>
            <a:r>
              <a:rPr lang="en-US" sz="2400" dirty="0">
                <a:solidFill>
                  <a:schemeClr val="tx1">
                    <a:lumMod val="50000"/>
                    <a:lumOff val="50000"/>
                  </a:schemeClr>
                </a:solidFill>
              </a:rPr>
              <a:t>Methods</a:t>
            </a:r>
          </a:p>
          <a:p>
            <a:r>
              <a:rPr lang="en-US" sz="2400" dirty="0">
                <a:solidFill>
                  <a:schemeClr val="tx1">
                    <a:lumMod val="50000"/>
                    <a:lumOff val="50000"/>
                  </a:schemeClr>
                </a:solidFill>
              </a:rPr>
              <a:t>Results</a:t>
            </a:r>
          </a:p>
          <a:p>
            <a:r>
              <a:rPr lang="en-US" sz="2400" dirty="0">
                <a:solidFill>
                  <a:schemeClr val="tx1">
                    <a:lumMod val="50000"/>
                    <a:lumOff val="50000"/>
                  </a:schemeClr>
                </a:solidFill>
              </a:rPr>
              <a:t>Conclusions</a:t>
            </a:r>
          </a:p>
          <a:p>
            <a:r>
              <a:rPr lang="en-US" sz="2400" dirty="0">
                <a:solidFill>
                  <a:schemeClr val="tx1">
                    <a:lumMod val="50000"/>
                    <a:lumOff val="50000"/>
                  </a:schemeClr>
                </a:solidFill>
              </a:rPr>
              <a:t>Acknowledgements</a:t>
            </a:r>
          </a:p>
        </p:txBody>
      </p:sp>
      <p:pic>
        <p:nvPicPr>
          <p:cNvPr id="8" name="Picture 7">
            <a:extLst>
              <a:ext uri="{FF2B5EF4-FFF2-40B4-BE49-F238E27FC236}">
                <a16:creationId xmlns:a16="http://schemas.microsoft.com/office/drawing/2014/main" xmlns="" id="{DAC4D045-15B0-924D-9179-CF08F34EE87C}"/>
              </a:ext>
            </a:extLst>
          </p:cNvPr>
          <p:cNvPicPr>
            <a:picLocks noChangeAspect="1"/>
          </p:cNvPicPr>
          <p:nvPr/>
        </p:nvPicPr>
        <p:blipFill>
          <a:blip r:embed="rId2"/>
          <a:stretch>
            <a:fillRect/>
          </a:stretch>
        </p:blipFill>
        <p:spPr>
          <a:xfrm>
            <a:off x="4406769" y="1837765"/>
            <a:ext cx="4492531" cy="3989294"/>
          </a:xfrm>
          <a:prstGeom prst="rect">
            <a:avLst/>
          </a:prstGeom>
        </p:spPr>
      </p:pic>
    </p:spTree>
    <p:extLst>
      <p:ext uri="{BB962C8B-B14F-4D97-AF65-F5344CB8AC3E}">
        <p14:creationId xmlns:p14="http://schemas.microsoft.com/office/powerpoint/2010/main" val="42634833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5FB061-1124-7A46-900E-1AFD64CCDF61}"/>
              </a:ext>
            </a:extLst>
          </p:cNvPr>
          <p:cNvSpPr>
            <a:spLocks noGrp="1"/>
          </p:cNvSpPr>
          <p:nvPr>
            <p:ph type="title"/>
          </p:nvPr>
        </p:nvSpPr>
        <p:spPr/>
        <p:txBody>
          <a:bodyPr/>
          <a:lstStyle/>
          <a:p>
            <a:pPr algn="ctr"/>
            <a:r>
              <a:rPr lang="en-US" dirty="0"/>
              <a:t>The Burmese Python</a:t>
            </a:r>
          </a:p>
        </p:txBody>
      </p:sp>
      <p:pic>
        <p:nvPicPr>
          <p:cNvPr id="7" name="Content Placeholder 6" descr="Screen-Shot-2014-06-08-at-6.23.10-PM.png">
            <a:extLst>
              <a:ext uri="{FF2B5EF4-FFF2-40B4-BE49-F238E27FC236}">
                <a16:creationId xmlns:a16="http://schemas.microsoft.com/office/drawing/2014/main" xmlns="" id="{654A8AB7-B4FC-9F47-AB19-0EB1430DB9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61894"/>
            <a:ext cx="4202553" cy="3792861"/>
          </a:xfrm>
          <a:prstGeom prst="rect">
            <a:avLst/>
          </a:prstGeom>
        </p:spPr>
      </p:pic>
    </p:spTree>
    <p:extLst>
      <p:ext uri="{BB962C8B-B14F-4D97-AF65-F5344CB8AC3E}">
        <p14:creationId xmlns:p14="http://schemas.microsoft.com/office/powerpoint/2010/main" val="21976396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5FB061-1124-7A46-900E-1AFD64CCDF61}"/>
              </a:ext>
            </a:extLst>
          </p:cNvPr>
          <p:cNvSpPr>
            <a:spLocks noGrp="1"/>
          </p:cNvSpPr>
          <p:nvPr>
            <p:ph type="title"/>
          </p:nvPr>
        </p:nvSpPr>
        <p:spPr/>
        <p:txBody>
          <a:bodyPr/>
          <a:lstStyle/>
          <a:p>
            <a:pPr algn="ctr"/>
            <a:r>
              <a:rPr lang="en-US" dirty="0"/>
              <a:t>The Burmese Python</a:t>
            </a:r>
          </a:p>
        </p:txBody>
      </p:sp>
      <p:pic>
        <p:nvPicPr>
          <p:cNvPr id="6" name="Content Placeholder 5" descr="snakemap2.jpg">
            <a:extLst>
              <a:ext uri="{FF2B5EF4-FFF2-40B4-BE49-F238E27FC236}">
                <a16:creationId xmlns:a16="http://schemas.microsoft.com/office/drawing/2014/main" xmlns="" id="{B3639A4B-200A-AA48-A9B8-DE7F21EDC73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58232" y="1642475"/>
            <a:ext cx="4885767" cy="3921921"/>
          </a:xfrm>
          <a:prstGeom prst="rect">
            <a:avLst/>
          </a:prstGeom>
        </p:spPr>
      </p:pic>
      <p:pic>
        <p:nvPicPr>
          <p:cNvPr id="7" name="Content Placeholder 6" descr="Screen-Shot-2014-06-08-at-6.23.10-PM.png">
            <a:extLst>
              <a:ext uri="{FF2B5EF4-FFF2-40B4-BE49-F238E27FC236}">
                <a16:creationId xmlns:a16="http://schemas.microsoft.com/office/drawing/2014/main" xmlns="" id="{654A8AB7-B4FC-9F47-AB19-0EB1430DB9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61894"/>
            <a:ext cx="4202553" cy="3792861"/>
          </a:xfrm>
          <a:prstGeom prst="rect">
            <a:avLst/>
          </a:prstGeom>
        </p:spPr>
      </p:pic>
      <p:sp>
        <p:nvSpPr>
          <p:cNvPr id="8" name="Up Arrow 7">
            <a:extLst>
              <a:ext uri="{FF2B5EF4-FFF2-40B4-BE49-F238E27FC236}">
                <a16:creationId xmlns:a16="http://schemas.microsoft.com/office/drawing/2014/main" xmlns="" id="{2EFCA3E3-9818-D049-87E9-999F17425D2D}"/>
              </a:ext>
            </a:extLst>
          </p:cNvPr>
          <p:cNvSpPr/>
          <p:nvPr/>
        </p:nvSpPr>
        <p:spPr>
          <a:xfrm rot="2745661">
            <a:off x="7988925" y="4626343"/>
            <a:ext cx="269823" cy="32603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xmlns="" id="{764D8133-6BC8-1D42-A5C8-954F4C05F392}"/>
              </a:ext>
            </a:extLst>
          </p:cNvPr>
          <p:cNvSpPr txBox="1"/>
          <p:nvPr/>
        </p:nvSpPr>
        <p:spPr>
          <a:xfrm>
            <a:off x="7449278" y="4887757"/>
            <a:ext cx="1011836" cy="369332"/>
          </a:xfrm>
          <a:prstGeom prst="rect">
            <a:avLst/>
          </a:prstGeom>
          <a:noFill/>
        </p:spPr>
        <p:txBody>
          <a:bodyPr wrap="square" rtlCol="0">
            <a:spAutoFit/>
          </a:bodyPr>
          <a:lstStyle/>
          <a:p>
            <a:r>
              <a:rPr lang="en-US" dirty="0"/>
              <a:t>Florida</a:t>
            </a:r>
          </a:p>
        </p:txBody>
      </p:sp>
    </p:spTree>
    <p:extLst>
      <p:ext uri="{BB962C8B-B14F-4D97-AF65-F5344CB8AC3E}">
        <p14:creationId xmlns:p14="http://schemas.microsoft.com/office/powerpoint/2010/main" val="20240427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4EF29A-EA3D-5049-B308-E0FBF482A152}"/>
              </a:ext>
            </a:extLst>
          </p:cNvPr>
          <p:cNvSpPr>
            <a:spLocks noGrp="1"/>
          </p:cNvSpPr>
          <p:nvPr>
            <p:ph type="title"/>
          </p:nvPr>
        </p:nvSpPr>
        <p:spPr/>
        <p:txBody>
          <a:bodyPr/>
          <a:lstStyle/>
          <a:p>
            <a:pPr algn="ctr"/>
            <a:r>
              <a:rPr lang="en-US" dirty="0"/>
              <a:t>The Burmese Python</a:t>
            </a:r>
          </a:p>
        </p:txBody>
      </p:sp>
      <p:sp>
        <p:nvSpPr>
          <p:cNvPr id="9" name="Content Placeholder 8">
            <a:extLst>
              <a:ext uri="{FF2B5EF4-FFF2-40B4-BE49-F238E27FC236}">
                <a16:creationId xmlns:a16="http://schemas.microsoft.com/office/drawing/2014/main" xmlns="" id="{5C5ABD5D-ABD6-1E42-A6A0-15676983F13E}"/>
              </a:ext>
            </a:extLst>
          </p:cNvPr>
          <p:cNvSpPr>
            <a:spLocks noGrp="1"/>
          </p:cNvSpPr>
          <p:nvPr>
            <p:ph idx="1"/>
          </p:nvPr>
        </p:nvSpPr>
        <p:spPr>
          <a:xfrm>
            <a:off x="628651" y="1266619"/>
            <a:ext cx="3913034" cy="4486275"/>
          </a:xfrm>
        </p:spPr>
        <p:txBody>
          <a:bodyPr/>
          <a:lstStyle/>
          <a:p>
            <a:r>
              <a:rPr lang="en-US" sz="2000" i="1" dirty="0"/>
              <a:t>Python </a:t>
            </a:r>
            <a:r>
              <a:rPr lang="en-US" sz="2000" i="1" dirty="0" err="1"/>
              <a:t>bivittatus</a:t>
            </a:r>
            <a:endParaRPr lang="en-US" sz="2000" i="1" dirty="0"/>
          </a:p>
          <a:p>
            <a:r>
              <a:rPr lang="en-US" sz="2000" dirty="0"/>
              <a:t>Grow up to 8 meters (26 ft), weigh up to 91 kg (200 </a:t>
            </a:r>
            <a:r>
              <a:rPr lang="en-US" sz="2000" dirty="0" err="1"/>
              <a:t>lbs</a:t>
            </a:r>
            <a:r>
              <a:rPr lang="en-US" sz="2000" dirty="0"/>
              <a:t>)</a:t>
            </a:r>
          </a:p>
          <a:p>
            <a:pPr marL="0" indent="0">
              <a:buNone/>
            </a:pPr>
            <a:endParaRPr lang="en-US" sz="2000" dirty="0"/>
          </a:p>
          <a:p>
            <a:pPr marL="0" indent="0">
              <a:buNone/>
            </a:pPr>
            <a:endParaRPr lang="en-US" dirty="0"/>
          </a:p>
          <a:p>
            <a:pPr marL="0" indent="0">
              <a:buNone/>
            </a:pPr>
            <a:endParaRPr lang="en-US" dirty="0"/>
          </a:p>
          <a:p>
            <a:pPr marL="457200" lvl="1" indent="0">
              <a:buNone/>
            </a:pPr>
            <a:endParaRPr lang="en-US" dirty="0"/>
          </a:p>
        </p:txBody>
      </p:sp>
      <p:pic>
        <p:nvPicPr>
          <p:cNvPr id="10" name="Picture 9" descr="SX00036_9_800062a.JPG">
            <a:extLst>
              <a:ext uri="{FF2B5EF4-FFF2-40B4-BE49-F238E27FC236}">
                <a16:creationId xmlns:a16="http://schemas.microsoft.com/office/drawing/2014/main" xmlns="" id="{9F6FCBA1-AD49-4945-893E-23C926C205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2585" y="2002916"/>
            <a:ext cx="4062206" cy="4062206"/>
          </a:xfrm>
          <a:prstGeom prst="rect">
            <a:avLst/>
          </a:prstGeom>
        </p:spPr>
      </p:pic>
      <p:pic>
        <p:nvPicPr>
          <p:cNvPr id="11" name="Picture 10" descr="python-eating-alligator-in-everglades.jpg">
            <a:extLst>
              <a:ext uri="{FF2B5EF4-FFF2-40B4-BE49-F238E27FC236}">
                <a16:creationId xmlns:a16="http://schemas.microsoft.com/office/drawing/2014/main" xmlns="" id="{2CC1B94D-E094-E24D-9207-EB477F2F1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840" y="3436056"/>
            <a:ext cx="3500237" cy="2629067"/>
          </a:xfrm>
          <a:prstGeom prst="rect">
            <a:avLst/>
          </a:prstGeom>
        </p:spPr>
      </p:pic>
    </p:spTree>
    <p:extLst>
      <p:ext uri="{BB962C8B-B14F-4D97-AF65-F5344CB8AC3E}">
        <p14:creationId xmlns:p14="http://schemas.microsoft.com/office/powerpoint/2010/main" val="34611812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4EF29A-EA3D-5049-B308-E0FBF482A152}"/>
              </a:ext>
            </a:extLst>
          </p:cNvPr>
          <p:cNvSpPr>
            <a:spLocks noGrp="1"/>
          </p:cNvSpPr>
          <p:nvPr>
            <p:ph type="title"/>
          </p:nvPr>
        </p:nvSpPr>
        <p:spPr/>
        <p:txBody>
          <a:bodyPr/>
          <a:lstStyle/>
          <a:p>
            <a:pPr algn="ctr"/>
            <a:r>
              <a:rPr lang="en-US" dirty="0"/>
              <a:t>The Burmese Python</a:t>
            </a:r>
          </a:p>
        </p:txBody>
      </p:sp>
      <p:sp>
        <p:nvSpPr>
          <p:cNvPr id="9" name="Content Placeholder 8">
            <a:extLst>
              <a:ext uri="{FF2B5EF4-FFF2-40B4-BE49-F238E27FC236}">
                <a16:creationId xmlns:a16="http://schemas.microsoft.com/office/drawing/2014/main" xmlns="" id="{5C5ABD5D-ABD6-1E42-A6A0-15676983F13E}"/>
              </a:ext>
            </a:extLst>
          </p:cNvPr>
          <p:cNvSpPr>
            <a:spLocks noGrp="1"/>
          </p:cNvSpPr>
          <p:nvPr>
            <p:ph idx="1"/>
          </p:nvPr>
        </p:nvSpPr>
        <p:spPr>
          <a:xfrm>
            <a:off x="628651" y="1266619"/>
            <a:ext cx="3913034" cy="4486275"/>
          </a:xfrm>
        </p:spPr>
        <p:txBody>
          <a:bodyPr/>
          <a:lstStyle/>
          <a:p>
            <a:r>
              <a:rPr lang="en-US" sz="2000" i="1" dirty="0"/>
              <a:t>Python </a:t>
            </a:r>
            <a:r>
              <a:rPr lang="en-US" sz="2000" i="1" dirty="0" err="1"/>
              <a:t>bivittatus</a:t>
            </a:r>
            <a:endParaRPr lang="en-US" sz="2000" i="1" dirty="0"/>
          </a:p>
          <a:p>
            <a:r>
              <a:rPr lang="en-US" sz="2000" dirty="0"/>
              <a:t>Grow up to 8 meters (26 ft), weigh up to 91 kg (200 </a:t>
            </a:r>
            <a:r>
              <a:rPr lang="en-US" sz="2000" dirty="0" err="1"/>
              <a:t>lbs</a:t>
            </a:r>
            <a:r>
              <a:rPr lang="en-US" sz="2000" dirty="0"/>
              <a:t>)</a:t>
            </a:r>
          </a:p>
          <a:p>
            <a:r>
              <a:rPr lang="en-US" sz="2000" dirty="0"/>
              <a:t>Opportunistic hunters</a:t>
            </a:r>
          </a:p>
          <a:p>
            <a:r>
              <a:rPr lang="en-US" sz="2000" dirty="0"/>
              <a:t>Eat up to 1.5x its body weight</a:t>
            </a:r>
            <a:endParaRPr lang="en-US" sz="1600" dirty="0"/>
          </a:p>
          <a:p>
            <a:pPr marL="0" indent="0">
              <a:buNone/>
            </a:pPr>
            <a:endParaRPr lang="en-US" dirty="0"/>
          </a:p>
          <a:p>
            <a:pPr marL="0" indent="0">
              <a:buNone/>
            </a:pPr>
            <a:endParaRPr lang="en-US" dirty="0"/>
          </a:p>
          <a:p>
            <a:pPr marL="457200" lvl="1" indent="0">
              <a:buNone/>
            </a:pPr>
            <a:endParaRPr lang="en-US" dirty="0"/>
          </a:p>
        </p:txBody>
      </p:sp>
      <p:pic>
        <p:nvPicPr>
          <p:cNvPr id="10" name="Picture 9" descr="SX00036_9_800062a.JPG">
            <a:extLst>
              <a:ext uri="{FF2B5EF4-FFF2-40B4-BE49-F238E27FC236}">
                <a16:creationId xmlns:a16="http://schemas.microsoft.com/office/drawing/2014/main" xmlns="" id="{9F6FCBA1-AD49-4945-893E-23C926C205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2585" y="2002916"/>
            <a:ext cx="4262474" cy="4062206"/>
          </a:xfrm>
          <a:prstGeom prst="rect">
            <a:avLst/>
          </a:prstGeom>
        </p:spPr>
      </p:pic>
      <p:pic>
        <p:nvPicPr>
          <p:cNvPr id="11" name="Picture 10" descr="python-eating-alligator-in-everglades.jpg">
            <a:extLst>
              <a:ext uri="{FF2B5EF4-FFF2-40B4-BE49-F238E27FC236}">
                <a16:creationId xmlns:a16="http://schemas.microsoft.com/office/drawing/2014/main" xmlns="" id="{2CC1B94D-E094-E24D-9207-EB477F2F1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530" y="3436056"/>
            <a:ext cx="3832548" cy="2629067"/>
          </a:xfrm>
          <a:prstGeom prst="rect">
            <a:avLst/>
          </a:prstGeom>
        </p:spPr>
      </p:pic>
    </p:spTree>
    <p:extLst>
      <p:ext uri="{BB962C8B-B14F-4D97-AF65-F5344CB8AC3E}">
        <p14:creationId xmlns:p14="http://schemas.microsoft.com/office/powerpoint/2010/main" val="35417499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5091AD-DAC0-0746-A4ED-B39A73FC7F33}"/>
              </a:ext>
            </a:extLst>
          </p:cNvPr>
          <p:cNvSpPr>
            <a:spLocks noGrp="1"/>
          </p:cNvSpPr>
          <p:nvPr>
            <p:ph type="title"/>
          </p:nvPr>
        </p:nvSpPr>
        <p:spPr/>
        <p:txBody>
          <a:bodyPr/>
          <a:lstStyle/>
          <a:p>
            <a:pPr algn="ctr"/>
            <a:r>
              <a:rPr lang="en-US" dirty="0"/>
              <a:t>Why Study the Python?</a:t>
            </a:r>
          </a:p>
        </p:txBody>
      </p:sp>
      <p:sp>
        <p:nvSpPr>
          <p:cNvPr id="3" name="Content Placeholder 2">
            <a:extLst>
              <a:ext uri="{FF2B5EF4-FFF2-40B4-BE49-F238E27FC236}">
                <a16:creationId xmlns:a16="http://schemas.microsoft.com/office/drawing/2014/main" xmlns="" id="{050752FA-6C65-E943-8C0A-069160FCA408}"/>
              </a:ext>
            </a:extLst>
          </p:cNvPr>
          <p:cNvSpPr>
            <a:spLocks noGrp="1"/>
          </p:cNvSpPr>
          <p:nvPr>
            <p:ph idx="1"/>
          </p:nvPr>
        </p:nvSpPr>
        <p:spPr>
          <a:xfrm>
            <a:off x="270062" y="1533728"/>
            <a:ext cx="7886700" cy="4351338"/>
          </a:xfrm>
        </p:spPr>
        <p:txBody>
          <a:bodyPr/>
          <a:lstStyle/>
          <a:p>
            <a:r>
              <a:rPr lang="en-US" dirty="0"/>
              <a:t>Extreme model of:</a:t>
            </a:r>
          </a:p>
          <a:p>
            <a:pPr lvl="1"/>
            <a:r>
              <a:rPr lang="en-US" dirty="0"/>
              <a:t>Cholesterol homeostasis </a:t>
            </a:r>
          </a:p>
          <a:p>
            <a:pPr lvl="1"/>
            <a:r>
              <a:rPr lang="en-US" dirty="0"/>
              <a:t>Organ growth</a:t>
            </a:r>
          </a:p>
          <a:p>
            <a:pPr lvl="1"/>
            <a:r>
              <a:rPr lang="en-US" dirty="0"/>
              <a:t>Lipid processing</a:t>
            </a:r>
          </a:p>
          <a:p>
            <a:endParaRPr lang="en-US" dirty="0"/>
          </a:p>
        </p:txBody>
      </p:sp>
      <p:pic>
        <p:nvPicPr>
          <p:cNvPr id="4" name="Picture 17" descr="serum.jpg">
            <a:extLst>
              <a:ext uri="{FF2B5EF4-FFF2-40B4-BE49-F238E27FC236}">
                <a16:creationId xmlns:a16="http://schemas.microsoft.com/office/drawing/2014/main" xmlns="" id="{C3ACCD94-12CD-564D-900D-8A5E609A5ECC}"/>
              </a:ext>
            </a:extLst>
          </p:cNvPr>
          <p:cNvPicPr>
            <a:picLocks noChangeAspect="1"/>
          </p:cNvPicPr>
          <p:nvPr/>
        </p:nvPicPr>
        <p:blipFill>
          <a:blip r:embed="rId3">
            <a:extLst>
              <a:ext uri="{28A0092B-C50C-407E-A947-70E740481C1C}">
                <a14:useLocalDpi xmlns:a14="http://schemas.microsoft.com/office/drawing/2010/main" val="0"/>
              </a:ext>
            </a:extLst>
          </a:blip>
          <a:srcRect l="3119" r="4884"/>
          <a:stretch>
            <a:fillRect/>
          </a:stretch>
        </p:blipFill>
        <p:spPr bwMode="auto">
          <a:xfrm>
            <a:off x="4356074" y="2581711"/>
            <a:ext cx="4608632" cy="1932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Screen Shot 2016-01-13 at 2.25.30 PM.png">
            <a:extLst>
              <a:ext uri="{FF2B5EF4-FFF2-40B4-BE49-F238E27FC236}">
                <a16:creationId xmlns:a16="http://schemas.microsoft.com/office/drawing/2014/main" xmlns="" id="{7C8BF991-DB83-D74F-97C5-A978FE3DAD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529" y="3581659"/>
            <a:ext cx="3795059" cy="2788166"/>
          </a:xfrm>
          <a:prstGeom prst="rect">
            <a:avLst/>
          </a:prstGeom>
        </p:spPr>
      </p:pic>
      <p:sp>
        <p:nvSpPr>
          <p:cNvPr id="7" name="Rectangle 6">
            <a:extLst>
              <a:ext uri="{FF2B5EF4-FFF2-40B4-BE49-F238E27FC236}">
                <a16:creationId xmlns:a16="http://schemas.microsoft.com/office/drawing/2014/main" xmlns="" id="{A91EB253-A2E6-8546-BB5D-9FC496D70387}"/>
              </a:ext>
            </a:extLst>
          </p:cNvPr>
          <p:cNvSpPr/>
          <p:nvPr/>
        </p:nvSpPr>
        <p:spPr>
          <a:xfrm>
            <a:off x="5245475" y="4595769"/>
            <a:ext cx="3719231" cy="369332"/>
          </a:xfrm>
          <a:prstGeom prst="rect">
            <a:avLst/>
          </a:prstGeom>
        </p:spPr>
        <p:txBody>
          <a:bodyPr wrap="square">
            <a:spAutoFit/>
          </a:bodyPr>
          <a:lstStyle/>
          <a:p>
            <a:pPr algn="r"/>
            <a:r>
              <a:rPr lang="en-US" i="1" dirty="0"/>
              <a:t>C. </a:t>
            </a:r>
            <a:r>
              <a:rPr lang="en-US" i="1" dirty="0" err="1"/>
              <a:t>Riquelme</a:t>
            </a:r>
            <a:r>
              <a:rPr lang="en-US" i="1" dirty="0"/>
              <a:t> and S. </a:t>
            </a:r>
            <a:r>
              <a:rPr lang="en-US" i="1" dirty="0" err="1"/>
              <a:t>Secor</a:t>
            </a:r>
            <a:r>
              <a:rPr lang="en-US" i="1" dirty="0"/>
              <a:t>, Modified</a:t>
            </a:r>
          </a:p>
        </p:txBody>
      </p:sp>
      <p:sp>
        <p:nvSpPr>
          <p:cNvPr id="8" name="TextBox 7">
            <a:extLst>
              <a:ext uri="{FF2B5EF4-FFF2-40B4-BE49-F238E27FC236}">
                <a16:creationId xmlns:a16="http://schemas.microsoft.com/office/drawing/2014/main" xmlns="" id="{5F3E2F60-DF47-7646-8A52-FEC97B12255E}"/>
              </a:ext>
            </a:extLst>
          </p:cNvPr>
          <p:cNvSpPr txBox="1"/>
          <p:nvPr/>
        </p:nvSpPr>
        <p:spPr>
          <a:xfrm>
            <a:off x="2082161" y="6393095"/>
            <a:ext cx="1712898" cy="369332"/>
          </a:xfrm>
          <a:prstGeom prst="rect">
            <a:avLst/>
          </a:prstGeom>
          <a:noFill/>
        </p:spPr>
        <p:txBody>
          <a:bodyPr wrap="square" rtlCol="0">
            <a:spAutoFit/>
          </a:bodyPr>
          <a:lstStyle/>
          <a:p>
            <a:pPr algn="ctr"/>
            <a:r>
              <a:rPr lang="en-US" i="1" dirty="0"/>
              <a:t>L. </a:t>
            </a:r>
            <a:r>
              <a:rPr lang="en-US" i="1" dirty="0" err="1"/>
              <a:t>Leinwand</a:t>
            </a:r>
            <a:endParaRPr lang="en-US" i="1" dirty="0"/>
          </a:p>
        </p:txBody>
      </p:sp>
    </p:spTree>
    <p:extLst>
      <p:ext uri="{BB962C8B-B14F-4D97-AF65-F5344CB8AC3E}">
        <p14:creationId xmlns:p14="http://schemas.microsoft.com/office/powerpoint/2010/main" val="404155690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CC6766-6D68-B347-BBCD-E0F2434BB045}"/>
              </a:ext>
            </a:extLst>
          </p:cNvPr>
          <p:cNvSpPr>
            <a:spLocks noGrp="1"/>
          </p:cNvSpPr>
          <p:nvPr>
            <p:ph type="title"/>
          </p:nvPr>
        </p:nvSpPr>
        <p:spPr/>
        <p:txBody>
          <a:bodyPr/>
          <a:lstStyle/>
          <a:p>
            <a:pPr algn="ctr"/>
            <a:r>
              <a:rPr lang="en-US" dirty="0"/>
              <a:t>Metabolic Syndrome</a:t>
            </a:r>
          </a:p>
        </p:txBody>
      </p:sp>
      <p:sp>
        <p:nvSpPr>
          <p:cNvPr id="3" name="Content Placeholder 2">
            <a:extLst>
              <a:ext uri="{FF2B5EF4-FFF2-40B4-BE49-F238E27FC236}">
                <a16:creationId xmlns:a16="http://schemas.microsoft.com/office/drawing/2014/main" xmlns="" id="{FA7E11DB-C2A4-7A45-A628-34E19C5EC2FD}"/>
              </a:ext>
            </a:extLst>
          </p:cNvPr>
          <p:cNvSpPr>
            <a:spLocks noGrp="1"/>
          </p:cNvSpPr>
          <p:nvPr>
            <p:ph idx="1"/>
          </p:nvPr>
        </p:nvSpPr>
        <p:spPr>
          <a:xfrm>
            <a:off x="595197" y="1936023"/>
            <a:ext cx="3051253" cy="4486275"/>
          </a:xfrm>
        </p:spPr>
        <p:txBody>
          <a:bodyPr/>
          <a:lstStyle/>
          <a:p>
            <a:r>
              <a:rPr lang="en-US" sz="2400" dirty="0"/>
              <a:t>The combination of conditions that often lead to cardiovascular disease, type II diabetes, stroke, and cancer</a:t>
            </a:r>
          </a:p>
          <a:p>
            <a:pPr marL="0" indent="0">
              <a:buNone/>
            </a:pPr>
            <a:endParaRPr lang="en-US" sz="2400" dirty="0"/>
          </a:p>
          <a:p>
            <a:pPr marL="457200" lvl="1" indent="0">
              <a:buNone/>
            </a:pPr>
            <a:endParaRPr lang="en-US" dirty="0"/>
          </a:p>
        </p:txBody>
      </p:sp>
      <p:pic>
        <p:nvPicPr>
          <p:cNvPr id="5" name="Picture 4">
            <a:extLst>
              <a:ext uri="{FF2B5EF4-FFF2-40B4-BE49-F238E27FC236}">
                <a16:creationId xmlns:a16="http://schemas.microsoft.com/office/drawing/2014/main" xmlns="" id="{A358399F-6F11-4C49-8601-A819D31BE0CA}"/>
              </a:ext>
            </a:extLst>
          </p:cNvPr>
          <p:cNvPicPr>
            <a:picLocks noChangeAspect="1"/>
          </p:cNvPicPr>
          <p:nvPr/>
        </p:nvPicPr>
        <p:blipFill>
          <a:blip r:embed="rId3"/>
          <a:stretch>
            <a:fillRect/>
          </a:stretch>
        </p:blipFill>
        <p:spPr>
          <a:xfrm>
            <a:off x="3561465" y="1690689"/>
            <a:ext cx="5070971" cy="3974138"/>
          </a:xfrm>
          <a:prstGeom prst="rect">
            <a:avLst/>
          </a:prstGeom>
        </p:spPr>
      </p:pic>
      <p:sp>
        <p:nvSpPr>
          <p:cNvPr id="7" name="TextBox 6">
            <a:extLst>
              <a:ext uri="{FF2B5EF4-FFF2-40B4-BE49-F238E27FC236}">
                <a16:creationId xmlns:a16="http://schemas.microsoft.com/office/drawing/2014/main" xmlns="" id="{2DE9143C-FBE1-7248-896D-FAD5A7A1549F}"/>
              </a:ext>
            </a:extLst>
          </p:cNvPr>
          <p:cNvSpPr txBox="1"/>
          <p:nvPr/>
        </p:nvSpPr>
        <p:spPr>
          <a:xfrm>
            <a:off x="4770322" y="6041036"/>
            <a:ext cx="2653259" cy="369332"/>
          </a:xfrm>
          <a:prstGeom prst="rect">
            <a:avLst/>
          </a:prstGeom>
          <a:noFill/>
        </p:spPr>
        <p:txBody>
          <a:bodyPr wrap="square" rtlCol="0">
            <a:spAutoFit/>
          </a:bodyPr>
          <a:lstStyle/>
          <a:p>
            <a:pPr algn="ctr"/>
            <a:r>
              <a:rPr lang="en-US" i="1" dirty="0"/>
              <a:t>DF Blog</a:t>
            </a:r>
          </a:p>
        </p:txBody>
      </p:sp>
    </p:spTree>
    <p:extLst>
      <p:ext uri="{BB962C8B-B14F-4D97-AF65-F5344CB8AC3E}">
        <p14:creationId xmlns:p14="http://schemas.microsoft.com/office/powerpoint/2010/main" val="22164141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CC6766-6D68-B347-BBCD-E0F2434BB045}"/>
              </a:ext>
            </a:extLst>
          </p:cNvPr>
          <p:cNvSpPr>
            <a:spLocks noGrp="1"/>
          </p:cNvSpPr>
          <p:nvPr>
            <p:ph type="title"/>
          </p:nvPr>
        </p:nvSpPr>
        <p:spPr/>
        <p:txBody>
          <a:bodyPr/>
          <a:lstStyle/>
          <a:p>
            <a:pPr algn="ctr"/>
            <a:r>
              <a:rPr lang="en-US" dirty="0"/>
              <a:t>Metabolic Syndrome</a:t>
            </a:r>
          </a:p>
        </p:txBody>
      </p:sp>
      <p:sp>
        <p:nvSpPr>
          <p:cNvPr id="3" name="Content Placeholder 2">
            <a:extLst>
              <a:ext uri="{FF2B5EF4-FFF2-40B4-BE49-F238E27FC236}">
                <a16:creationId xmlns:a16="http://schemas.microsoft.com/office/drawing/2014/main" xmlns="" id="{FA7E11DB-C2A4-7A45-A628-34E19C5EC2FD}"/>
              </a:ext>
            </a:extLst>
          </p:cNvPr>
          <p:cNvSpPr>
            <a:spLocks noGrp="1"/>
          </p:cNvSpPr>
          <p:nvPr>
            <p:ph idx="1"/>
          </p:nvPr>
        </p:nvSpPr>
        <p:spPr>
          <a:xfrm>
            <a:off x="595197" y="1936023"/>
            <a:ext cx="3051253" cy="4486275"/>
          </a:xfrm>
        </p:spPr>
        <p:txBody>
          <a:bodyPr/>
          <a:lstStyle/>
          <a:p>
            <a:r>
              <a:rPr lang="en-US" sz="2400" dirty="0"/>
              <a:t>The combination of conditions that often lead to cardiovascular disease, type II diabetes, stroke, and cancer</a:t>
            </a:r>
          </a:p>
          <a:p>
            <a:r>
              <a:rPr lang="en-US" sz="2400" dirty="0"/>
              <a:t>Large-scale problem</a:t>
            </a:r>
          </a:p>
          <a:p>
            <a:pPr marL="0" indent="0">
              <a:buNone/>
            </a:pPr>
            <a:endParaRPr lang="en-US" sz="2400" dirty="0"/>
          </a:p>
          <a:p>
            <a:pPr marL="457200" lvl="1" indent="0">
              <a:buNone/>
            </a:pPr>
            <a:endParaRPr lang="en-US" dirty="0"/>
          </a:p>
        </p:txBody>
      </p:sp>
      <p:pic>
        <p:nvPicPr>
          <p:cNvPr id="6" name="Picture 5">
            <a:extLst>
              <a:ext uri="{FF2B5EF4-FFF2-40B4-BE49-F238E27FC236}">
                <a16:creationId xmlns:a16="http://schemas.microsoft.com/office/drawing/2014/main" xmlns="" id="{E609A639-4016-1641-9822-0924369B6504}"/>
              </a:ext>
            </a:extLst>
          </p:cNvPr>
          <p:cNvPicPr>
            <a:picLocks noChangeAspect="1"/>
          </p:cNvPicPr>
          <p:nvPr/>
        </p:nvPicPr>
        <p:blipFill>
          <a:blip r:embed="rId2"/>
          <a:stretch>
            <a:fillRect/>
          </a:stretch>
        </p:blipFill>
        <p:spPr>
          <a:xfrm>
            <a:off x="4004235" y="1678170"/>
            <a:ext cx="4616823" cy="4617512"/>
          </a:xfrm>
          <a:prstGeom prst="rect">
            <a:avLst/>
          </a:prstGeom>
        </p:spPr>
      </p:pic>
    </p:spTree>
    <p:extLst>
      <p:ext uri="{BB962C8B-B14F-4D97-AF65-F5344CB8AC3E}">
        <p14:creationId xmlns:p14="http://schemas.microsoft.com/office/powerpoint/2010/main" val="195090411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CC6766-6D68-B347-BBCD-E0F2434BB045}"/>
              </a:ext>
            </a:extLst>
          </p:cNvPr>
          <p:cNvSpPr>
            <a:spLocks noGrp="1"/>
          </p:cNvSpPr>
          <p:nvPr>
            <p:ph type="title"/>
          </p:nvPr>
        </p:nvSpPr>
        <p:spPr/>
        <p:txBody>
          <a:bodyPr/>
          <a:lstStyle/>
          <a:p>
            <a:pPr algn="ctr"/>
            <a:r>
              <a:rPr lang="en-US" dirty="0"/>
              <a:t>Metabolic Syndrome</a:t>
            </a:r>
          </a:p>
        </p:txBody>
      </p:sp>
      <p:sp>
        <p:nvSpPr>
          <p:cNvPr id="3" name="Content Placeholder 2">
            <a:extLst>
              <a:ext uri="{FF2B5EF4-FFF2-40B4-BE49-F238E27FC236}">
                <a16:creationId xmlns:a16="http://schemas.microsoft.com/office/drawing/2014/main" xmlns="" id="{FA7E11DB-C2A4-7A45-A628-34E19C5EC2FD}"/>
              </a:ext>
            </a:extLst>
          </p:cNvPr>
          <p:cNvSpPr>
            <a:spLocks noGrp="1"/>
          </p:cNvSpPr>
          <p:nvPr>
            <p:ph idx="1"/>
          </p:nvPr>
        </p:nvSpPr>
        <p:spPr>
          <a:xfrm>
            <a:off x="595197" y="1936023"/>
            <a:ext cx="3051253" cy="4486275"/>
          </a:xfrm>
        </p:spPr>
        <p:txBody>
          <a:bodyPr/>
          <a:lstStyle/>
          <a:p>
            <a:r>
              <a:rPr lang="en-US" sz="2400" dirty="0"/>
              <a:t>The combination of conditions that often lead to cardiovascular disease, type II diabetes, stroke, and cancer</a:t>
            </a:r>
          </a:p>
          <a:p>
            <a:r>
              <a:rPr lang="en-US" sz="2400" dirty="0"/>
              <a:t>Large-scale problem</a:t>
            </a:r>
          </a:p>
          <a:p>
            <a:r>
              <a:rPr lang="en-US" sz="2400" dirty="0"/>
              <a:t>Reduces life expectancy up to 5 years</a:t>
            </a:r>
          </a:p>
          <a:p>
            <a:pPr marL="0" indent="0">
              <a:buNone/>
            </a:pPr>
            <a:endParaRPr lang="en-US" sz="2400" dirty="0"/>
          </a:p>
          <a:p>
            <a:pPr marL="457200" lvl="1" indent="0">
              <a:buNone/>
            </a:pPr>
            <a:endParaRPr lang="en-US" dirty="0"/>
          </a:p>
        </p:txBody>
      </p:sp>
      <p:pic>
        <p:nvPicPr>
          <p:cNvPr id="5" name="Picture 4">
            <a:extLst>
              <a:ext uri="{FF2B5EF4-FFF2-40B4-BE49-F238E27FC236}">
                <a16:creationId xmlns:a16="http://schemas.microsoft.com/office/drawing/2014/main" xmlns="" id="{E609A639-4016-1641-9822-0924369B6504}"/>
              </a:ext>
            </a:extLst>
          </p:cNvPr>
          <p:cNvPicPr>
            <a:picLocks noChangeAspect="1"/>
          </p:cNvPicPr>
          <p:nvPr/>
        </p:nvPicPr>
        <p:blipFill>
          <a:blip r:embed="rId2"/>
          <a:stretch>
            <a:fillRect/>
          </a:stretch>
        </p:blipFill>
        <p:spPr>
          <a:xfrm>
            <a:off x="4004235" y="1678170"/>
            <a:ext cx="4616823" cy="4617512"/>
          </a:xfrm>
          <a:prstGeom prst="rect">
            <a:avLst/>
          </a:prstGeom>
        </p:spPr>
      </p:pic>
    </p:spTree>
    <p:extLst>
      <p:ext uri="{BB962C8B-B14F-4D97-AF65-F5344CB8AC3E}">
        <p14:creationId xmlns:p14="http://schemas.microsoft.com/office/powerpoint/2010/main" val="5711219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30EDEE-D661-8548-883F-E7C1753713C8}"/>
              </a:ext>
            </a:extLst>
          </p:cNvPr>
          <p:cNvSpPr>
            <a:spLocks noGrp="1"/>
          </p:cNvSpPr>
          <p:nvPr>
            <p:ph type="title"/>
          </p:nvPr>
        </p:nvSpPr>
        <p:spPr/>
        <p:txBody>
          <a:bodyPr/>
          <a:lstStyle/>
          <a:p>
            <a:pPr algn="ctr"/>
            <a:r>
              <a:rPr lang="en-US" dirty="0" err="1"/>
              <a:t>Stearoyl</a:t>
            </a:r>
            <a:r>
              <a:rPr lang="en-US" dirty="0"/>
              <a:t>-CoA desaturase 1 (Scd-1)</a:t>
            </a:r>
          </a:p>
        </p:txBody>
      </p:sp>
      <p:sp>
        <p:nvSpPr>
          <p:cNvPr id="3" name="Content Placeholder 2">
            <a:extLst>
              <a:ext uri="{FF2B5EF4-FFF2-40B4-BE49-F238E27FC236}">
                <a16:creationId xmlns:a16="http://schemas.microsoft.com/office/drawing/2014/main" xmlns="" id="{95DF2B1E-A7BD-0343-B9D3-F89D20E0ECB0}"/>
              </a:ext>
            </a:extLst>
          </p:cNvPr>
          <p:cNvSpPr>
            <a:spLocks noGrp="1"/>
          </p:cNvSpPr>
          <p:nvPr>
            <p:ph idx="1"/>
          </p:nvPr>
        </p:nvSpPr>
        <p:spPr>
          <a:xfrm>
            <a:off x="231609" y="1674646"/>
            <a:ext cx="4063665" cy="4229603"/>
          </a:xfrm>
        </p:spPr>
        <p:txBody>
          <a:bodyPr>
            <a:normAutofit/>
          </a:bodyPr>
          <a:lstStyle/>
          <a:p>
            <a:r>
              <a:rPr lang="en-US" dirty="0"/>
              <a:t>Endoplasmic reticulum enzyme</a:t>
            </a:r>
          </a:p>
          <a:p>
            <a:pPr lvl="1"/>
            <a:r>
              <a:rPr lang="en-US" sz="2800" dirty="0"/>
              <a:t>Hepatocytes and adipocytes</a:t>
            </a:r>
            <a:endParaRPr lang="en-US" dirty="0"/>
          </a:p>
          <a:p>
            <a:pPr marL="457200" lvl="1" indent="0">
              <a:buNone/>
            </a:pPr>
            <a:endParaRPr lang="en-US" dirty="0"/>
          </a:p>
          <a:p>
            <a:endParaRPr lang="en-US" dirty="0"/>
          </a:p>
        </p:txBody>
      </p:sp>
      <p:pic>
        <p:nvPicPr>
          <p:cNvPr id="10" name="Content Placeholder 3">
            <a:extLst>
              <a:ext uri="{FF2B5EF4-FFF2-40B4-BE49-F238E27FC236}">
                <a16:creationId xmlns:a16="http://schemas.microsoft.com/office/drawing/2014/main" xmlns="" id="{97FA4A00-86D4-3A4D-B201-8AF3E1E524CF}"/>
              </a:ext>
            </a:extLst>
          </p:cNvPr>
          <p:cNvPicPr>
            <a:picLocks noChangeAspect="1"/>
          </p:cNvPicPr>
          <p:nvPr/>
        </p:nvPicPr>
        <p:blipFill>
          <a:blip r:embed="rId3"/>
          <a:stretch>
            <a:fillRect/>
          </a:stretch>
        </p:blipFill>
        <p:spPr>
          <a:xfrm>
            <a:off x="4614287" y="1445366"/>
            <a:ext cx="4111359" cy="5076079"/>
          </a:xfrm>
          <a:prstGeom prst="rect">
            <a:avLst/>
          </a:prstGeom>
        </p:spPr>
      </p:pic>
    </p:spTree>
    <p:extLst>
      <p:ext uri="{BB962C8B-B14F-4D97-AF65-F5344CB8AC3E}">
        <p14:creationId xmlns:p14="http://schemas.microsoft.com/office/powerpoint/2010/main" val="336472174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30EDEE-D661-8548-883F-E7C1753713C8}"/>
              </a:ext>
            </a:extLst>
          </p:cNvPr>
          <p:cNvSpPr>
            <a:spLocks noGrp="1"/>
          </p:cNvSpPr>
          <p:nvPr>
            <p:ph type="title"/>
          </p:nvPr>
        </p:nvSpPr>
        <p:spPr/>
        <p:txBody>
          <a:bodyPr/>
          <a:lstStyle/>
          <a:p>
            <a:pPr algn="ctr"/>
            <a:r>
              <a:rPr lang="en-US" dirty="0" err="1"/>
              <a:t>Stearoyl</a:t>
            </a:r>
            <a:r>
              <a:rPr lang="en-US" dirty="0"/>
              <a:t>-CoA desaturase 1 (Scd-1)</a:t>
            </a:r>
          </a:p>
        </p:txBody>
      </p:sp>
      <p:sp>
        <p:nvSpPr>
          <p:cNvPr id="3" name="Content Placeholder 2">
            <a:extLst>
              <a:ext uri="{FF2B5EF4-FFF2-40B4-BE49-F238E27FC236}">
                <a16:creationId xmlns:a16="http://schemas.microsoft.com/office/drawing/2014/main" xmlns="" id="{95DF2B1E-A7BD-0343-B9D3-F89D20E0ECB0}"/>
              </a:ext>
            </a:extLst>
          </p:cNvPr>
          <p:cNvSpPr>
            <a:spLocks noGrp="1"/>
          </p:cNvSpPr>
          <p:nvPr>
            <p:ph idx="1"/>
          </p:nvPr>
        </p:nvSpPr>
        <p:spPr>
          <a:xfrm>
            <a:off x="231609" y="1674646"/>
            <a:ext cx="4063665" cy="4229603"/>
          </a:xfrm>
        </p:spPr>
        <p:txBody>
          <a:bodyPr>
            <a:normAutofit/>
          </a:bodyPr>
          <a:lstStyle/>
          <a:p>
            <a:r>
              <a:rPr lang="en-US" dirty="0"/>
              <a:t>Endoplasmic reticulum enzyme</a:t>
            </a:r>
          </a:p>
          <a:p>
            <a:pPr lvl="1"/>
            <a:r>
              <a:rPr lang="en-US" sz="2800" dirty="0"/>
              <a:t>Hepatocytes and adipocytes</a:t>
            </a:r>
            <a:endParaRPr lang="en-US" dirty="0"/>
          </a:p>
          <a:p>
            <a:r>
              <a:rPr lang="en-US" dirty="0"/>
              <a:t>Catalyzes the rate-limiting step in the formation of monounsaturated fatty acids (MUFAs)</a:t>
            </a:r>
          </a:p>
          <a:p>
            <a:pPr marL="457200" lvl="1" indent="0">
              <a:buNone/>
            </a:pPr>
            <a:endParaRPr lang="en-US" dirty="0"/>
          </a:p>
          <a:p>
            <a:endParaRPr lang="en-US" dirty="0"/>
          </a:p>
        </p:txBody>
      </p:sp>
      <p:pic>
        <p:nvPicPr>
          <p:cNvPr id="5" name="Content Placeholder 3">
            <a:extLst>
              <a:ext uri="{FF2B5EF4-FFF2-40B4-BE49-F238E27FC236}">
                <a16:creationId xmlns:a16="http://schemas.microsoft.com/office/drawing/2014/main" xmlns="" id="{97FA4A00-86D4-3A4D-B201-8AF3E1E524CF}"/>
              </a:ext>
            </a:extLst>
          </p:cNvPr>
          <p:cNvPicPr>
            <a:picLocks noChangeAspect="1"/>
          </p:cNvPicPr>
          <p:nvPr/>
        </p:nvPicPr>
        <p:blipFill>
          <a:blip r:embed="rId3"/>
          <a:stretch>
            <a:fillRect/>
          </a:stretch>
        </p:blipFill>
        <p:spPr>
          <a:xfrm>
            <a:off x="4614287" y="1445366"/>
            <a:ext cx="4111359" cy="5076079"/>
          </a:xfrm>
          <a:prstGeom prst="rect">
            <a:avLst/>
          </a:prstGeom>
        </p:spPr>
      </p:pic>
    </p:spTree>
    <p:extLst>
      <p:ext uri="{BB962C8B-B14F-4D97-AF65-F5344CB8AC3E}">
        <p14:creationId xmlns:p14="http://schemas.microsoft.com/office/powerpoint/2010/main" val="6534262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30EDEE-D661-8548-883F-E7C1753713C8}"/>
              </a:ext>
            </a:extLst>
          </p:cNvPr>
          <p:cNvSpPr>
            <a:spLocks noGrp="1"/>
          </p:cNvSpPr>
          <p:nvPr>
            <p:ph type="title"/>
          </p:nvPr>
        </p:nvSpPr>
        <p:spPr/>
        <p:txBody>
          <a:bodyPr/>
          <a:lstStyle/>
          <a:p>
            <a:pPr algn="ctr"/>
            <a:r>
              <a:rPr lang="en-US" dirty="0" err="1"/>
              <a:t>Stearoyl</a:t>
            </a:r>
            <a:r>
              <a:rPr lang="en-US" dirty="0"/>
              <a:t>-CoA desaturase 1 (Scd-1)</a:t>
            </a:r>
          </a:p>
        </p:txBody>
      </p:sp>
      <p:sp>
        <p:nvSpPr>
          <p:cNvPr id="3" name="Content Placeholder 2">
            <a:extLst>
              <a:ext uri="{FF2B5EF4-FFF2-40B4-BE49-F238E27FC236}">
                <a16:creationId xmlns:a16="http://schemas.microsoft.com/office/drawing/2014/main" xmlns="" id="{95DF2B1E-A7BD-0343-B9D3-F89D20E0ECB0}"/>
              </a:ext>
            </a:extLst>
          </p:cNvPr>
          <p:cNvSpPr>
            <a:spLocks noGrp="1"/>
          </p:cNvSpPr>
          <p:nvPr>
            <p:ph idx="1"/>
          </p:nvPr>
        </p:nvSpPr>
        <p:spPr>
          <a:xfrm>
            <a:off x="231609" y="1674646"/>
            <a:ext cx="4063665" cy="4229603"/>
          </a:xfrm>
        </p:spPr>
        <p:txBody>
          <a:bodyPr>
            <a:normAutofit fontScale="92500" lnSpcReduction="10000"/>
          </a:bodyPr>
          <a:lstStyle/>
          <a:p>
            <a:r>
              <a:rPr lang="en-US" dirty="0"/>
              <a:t>Endoplasmic reticulum enzyme</a:t>
            </a:r>
          </a:p>
          <a:p>
            <a:pPr lvl="1"/>
            <a:r>
              <a:rPr lang="en-US" sz="2800" dirty="0"/>
              <a:t>Hepatocytes and adipocytes</a:t>
            </a:r>
            <a:endParaRPr lang="en-US" dirty="0"/>
          </a:p>
          <a:p>
            <a:r>
              <a:rPr lang="en-US" dirty="0"/>
              <a:t>Catalyzes the rate-limiting step in the formation of monounsaturated fatty acids (MUFAs)</a:t>
            </a:r>
          </a:p>
          <a:p>
            <a:pPr lvl="1"/>
            <a:r>
              <a:rPr lang="en-US" sz="2800" dirty="0"/>
              <a:t>MUFA products involved in membrane fluidity and stored as fat</a:t>
            </a:r>
          </a:p>
          <a:p>
            <a:pPr marL="457200" lvl="1" indent="0">
              <a:buNone/>
            </a:pPr>
            <a:endParaRPr lang="en-US" dirty="0"/>
          </a:p>
          <a:p>
            <a:endParaRPr lang="en-US" dirty="0"/>
          </a:p>
        </p:txBody>
      </p:sp>
      <p:pic>
        <p:nvPicPr>
          <p:cNvPr id="5" name="Content Placeholder 3">
            <a:extLst>
              <a:ext uri="{FF2B5EF4-FFF2-40B4-BE49-F238E27FC236}">
                <a16:creationId xmlns:a16="http://schemas.microsoft.com/office/drawing/2014/main" xmlns="" id="{97FA4A00-86D4-3A4D-B201-8AF3E1E524CF}"/>
              </a:ext>
            </a:extLst>
          </p:cNvPr>
          <p:cNvPicPr>
            <a:picLocks noChangeAspect="1"/>
          </p:cNvPicPr>
          <p:nvPr/>
        </p:nvPicPr>
        <p:blipFill>
          <a:blip r:embed="rId3"/>
          <a:stretch>
            <a:fillRect/>
          </a:stretch>
        </p:blipFill>
        <p:spPr>
          <a:xfrm>
            <a:off x="4614287" y="1445366"/>
            <a:ext cx="4111359" cy="5076079"/>
          </a:xfrm>
          <a:prstGeom prst="rect">
            <a:avLst/>
          </a:prstGeom>
        </p:spPr>
      </p:pic>
    </p:spTree>
    <p:extLst>
      <p:ext uri="{BB962C8B-B14F-4D97-AF65-F5344CB8AC3E}">
        <p14:creationId xmlns:p14="http://schemas.microsoft.com/office/powerpoint/2010/main" val="406516032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29B098D-7633-9940-8880-353294DBFD33}"/>
              </a:ext>
            </a:extLst>
          </p:cNvPr>
          <p:cNvSpPr>
            <a:spLocks noGrp="1"/>
          </p:cNvSpPr>
          <p:nvPr>
            <p:ph type="title"/>
          </p:nvPr>
        </p:nvSpPr>
        <p:spPr>
          <a:xfrm>
            <a:off x="628650" y="183084"/>
            <a:ext cx="7886700" cy="1325563"/>
          </a:xfrm>
        </p:spPr>
        <p:txBody>
          <a:bodyPr>
            <a:normAutofit/>
          </a:bodyPr>
          <a:lstStyle/>
          <a:p>
            <a:pPr algn="ctr"/>
            <a:r>
              <a:rPr lang="en-US" sz="4000" dirty="0"/>
              <a:t>Scd-1’s role in MUFA synthesis</a:t>
            </a:r>
          </a:p>
        </p:txBody>
      </p:sp>
      <p:sp>
        <p:nvSpPr>
          <p:cNvPr id="44" name="TextBox 43">
            <a:extLst>
              <a:ext uri="{FF2B5EF4-FFF2-40B4-BE49-F238E27FC236}">
                <a16:creationId xmlns:a16="http://schemas.microsoft.com/office/drawing/2014/main" xmlns="" id="{C6896E82-C94B-8D48-A647-48A06DA83063}"/>
              </a:ext>
            </a:extLst>
          </p:cNvPr>
          <p:cNvSpPr txBox="1"/>
          <p:nvPr/>
        </p:nvSpPr>
        <p:spPr>
          <a:xfrm>
            <a:off x="2713123" y="6246525"/>
            <a:ext cx="3717755" cy="584776"/>
          </a:xfrm>
          <a:prstGeom prst="rect">
            <a:avLst/>
          </a:prstGeom>
          <a:noFill/>
        </p:spPr>
        <p:txBody>
          <a:bodyPr wrap="square" rtlCol="0">
            <a:spAutoFit/>
          </a:bodyPr>
          <a:lstStyle/>
          <a:p>
            <a:r>
              <a:rPr lang="en-US" sz="1600" i="1" dirty="0"/>
              <a:t>Zhang, Z., </a:t>
            </a:r>
            <a:r>
              <a:rPr lang="en-US" sz="1600" i="1" dirty="0" err="1"/>
              <a:t>Winther</a:t>
            </a:r>
            <a:r>
              <a:rPr lang="en-US" sz="1600" i="1" dirty="0"/>
              <a:t>, M. D.  Journal of Medicinal Chemistry</a:t>
            </a:r>
          </a:p>
        </p:txBody>
      </p:sp>
      <p:pic>
        <p:nvPicPr>
          <p:cNvPr id="8" name="Content Placeholder 7">
            <a:extLst>
              <a:ext uri="{FF2B5EF4-FFF2-40B4-BE49-F238E27FC236}">
                <a16:creationId xmlns:a16="http://schemas.microsoft.com/office/drawing/2014/main" xmlns="" id="{1E1AF327-758D-8C47-8E65-D3139BCF446B}"/>
              </a:ext>
            </a:extLst>
          </p:cNvPr>
          <p:cNvPicPr>
            <a:picLocks noGrp="1" noChangeAspect="1"/>
          </p:cNvPicPr>
          <p:nvPr>
            <p:ph idx="1"/>
          </p:nvPr>
        </p:nvPicPr>
        <p:blipFill>
          <a:blip r:embed="rId3"/>
          <a:stretch>
            <a:fillRect/>
          </a:stretch>
        </p:blipFill>
        <p:spPr>
          <a:xfrm>
            <a:off x="2322358" y="1138135"/>
            <a:ext cx="4499285" cy="5194943"/>
          </a:xfrm>
          <a:prstGeom prst="rect">
            <a:avLst/>
          </a:prstGeom>
        </p:spPr>
      </p:pic>
      <p:sp>
        <p:nvSpPr>
          <p:cNvPr id="6" name="Left Arrow 5">
            <a:extLst>
              <a:ext uri="{FF2B5EF4-FFF2-40B4-BE49-F238E27FC236}">
                <a16:creationId xmlns:a16="http://schemas.microsoft.com/office/drawing/2014/main" xmlns="" id="{A281333B-3FC2-7E41-B98A-6380EA52D666}"/>
              </a:ext>
            </a:extLst>
          </p:cNvPr>
          <p:cNvSpPr/>
          <p:nvPr/>
        </p:nvSpPr>
        <p:spPr>
          <a:xfrm>
            <a:off x="5587584" y="2613076"/>
            <a:ext cx="1166604" cy="14990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xmlns="" id="{B3C481DB-853E-2741-B9A3-D3451C136D96}"/>
              </a:ext>
            </a:extLst>
          </p:cNvPr>
          <p:cNvSpPr txBox="1"/>
          <p:nvPr/>
        </p:nvSpPr>
        <p:spPr>
          <a:xfrm>
            <a:off x="6880486" y="2503359"/>
            <a:ext cx="1405328" cy="369332"/>
          </a:xfrm>
          <a:prstGeom prst="rect">
            <a:avLst/>
          </a:prstGeom>
          <a:noFill/>
        </p:spPr>
        <p:txBody>
          <a:bodyPr wrap="square" rtlCol="0">
            <a:spAutoFit/>
          </a:bodyPr>
          <a:lstStyle/>
          <a:p>
            <a:r>
              <a:rPr lang="en-US" dirty="0"/>
              <a:t>Scd-1</a:t>
            </a:r>
          </a:p>
        </p:txBody>
      </p:sp>
    </p:spTree>
    <p:extLst>
      <p:ext uri="{BB962C8B-B14F-4D97-AF65-F5344CB8AC3E}">
        <p14:creationId xmlns:p14="http://schemas.microsoft.com/office/powerpoint/2010/main" val="237957816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9B1AD2-0C2D-F747-8221-FCE70E514C27}"/>
              </a:ext>
            </a:extLst>
          </p:cNvPr>
          <p:cNvSpPr>
            <a:spLocks noGrp="1"/>
          </p:cNvSpPr>
          <p:nvPr>
            <p:ph type="title"/>
          </p:nvPr>
        </p:nvSpPr>
        <p:spPr>
          <a:xfrm>
            <a:off x="628650" y="252832"/>
            <a:ext cx="7886700" cy="1325563"/>
          </a:xfrm>
        </p:spPr>
        <p:txBody>
          <a:bodyPr/>
          <a:lstStyle/>
          <a:p>
            <a:pPr algn="ctr"/>
            <a:r>
              <a:rPr lang="en-US" dirty="0"/>
              <a:t>Scd-1’s involvement in diseases</a:t>
            </a:r>
          </a:p>
        </p:txBody>
      </p:sp>
      <p:sp>
        <p:nvSpPr>
          <p:cNvPr id="14" name="TextBox 13">
            <a:extLst>
              <a:ext uri="{FF2B5EF4-FFF2-40B4-BE49-F238E27FC236}">
                <a16:creationId xmlns:a16="http://schemas.microsoft.com/office/drawing/2014/main" xmlns="" id="{5A97E322-C631-5B40-B046-4B2844898726}"/>
              </a:ext>
            </a:extLst>
          </p:cNvPr>
          <p:cNvSpPr txBox="1"/>
          <p:nvPr/>
        </p:nvSpPr>
        <p:spPr>
          <a:xfrm>
            <a:off x="577515" y="1482142"/>
            <a:ext cx="4006514" cy="1938992"/>
          </a:xfrm>
          <a:prstGeom prst="rect">
            <a:avLst/>
          </a:prstGeom>
          <a:noFill/>
        </p:spPr>
        <p:txBody>
          <a:bodyPr wrap="square" rtlCol="0">
            <a:spAutoFit/>
          </a:bodyPr>
          <a:lstStyle/>
          <a:p>
            <a:pPr marL="342900" indent="-342900">
              <a:buFont typeface="Arial" panose="020B0604020202020204" pitchFamily="34" charset="0"/>
              <a:buChar char="•"/>
            </a:pPr>
            <a:r>
              <a:rPr lang="en-US" sz="2000" dirty="0"/>
              <a:t>Research indicates correspondence to obesity, high triglyceride plasma levels, atherosclerosis, insulin resistance</a:t>
            </a:r>
          </a:p>
          <a:p>
            <a:pPr marL="800100" lvl="1" indent="-342900">
              <a:buFont typeface="Arial" panose="020B0604020202020204" pitchFamily="34" charset="0"/>
              <a:buChar char="•"/>
            </a:pPr>
            <a:r>
              <a:rPr lang="en-US" sz="2000" dirty="0"/>
              <a:t>Scd-1 knock out ➔ very low VLDL and LDL levels</a:t>
            </a:r>
          </a:p>
        </p:txBody>
      </p:sp>
      <p:pic>
        <p:nvPicPr>
          <p:cNvPr id="4" name="Picture 3">
            <a:extLst>
              <a:ext uri="{FF2B5EF4-FFF2-40B4-BE49-F238E27FC236}">
                <a16:creationId xmlns:a16="http://schemas.microsoft.com/office/drawing/2014/main" xmlns="" id="{D12BDA71-6A65-4146-8BC3-E79018F8A652}"/>
              </a:ext>
            </a:extLst>
          </p:cNvPr>
          <p:cNvPicPr>
            <a:picLocks noChangeAspect="1"/>
          </p:cNvPicPr>
          <p:nvPr/>
        </p:nvPicPr>
        <p:blipFill>
          <a:blip r:embed="rId3"/>
          <a:stretch>
            <a:fillRect/>
          </a:stretch>
        </p:blipFill>
        <p:spPr>
          <a:xfrm>
            <a:off x="64449" y="3421133"/>
            <a:ext cx="5325854" cy="3129089"/>
          </a:xfrm>
          <a:prstGeom prst="rect">
            <a:avLst/>
          </a:prstGeom>
        </p:spPr>
      </p:pic>
      <p:sp>
        <p:nvSpPr>
          <p:cNvPr id="5" name="TextBox 4">
            <a:extLst>
              <a:ext uri="{FF2B5EF4-FFF2-40B4-BE49-F238E27FC236}">
                <a16:creationId xmlns:a16="http://schemas.microsoft.com/office/drawing/2014/main" xmlns="" id="{AF56220D-38C6-D24F-99FD-4A5239FBA5A5}"/>
              </a:ext>
            </a:extLst>
          </p:cNvPr>
          <p:cNvSpPr txBox="1"/>
          <p:nvPr/>
        </p:nvSpPr>
        <p:spPr>
          <a:xfrm>
            <a:off x="1179341" y="6550223"/>
            <a:ext cx="3404688" cy="307777"/>
          </a:xfrm>
          <a:prstGeom prst="rect">
            <a:avLst/>
          </a:prstGeom>
          <a:noFill/>
        </p:spPr>
        <p:txBody>
          <a:bodyPr wrap="square" rtlCol="0">
            <a:spAutoFit/>
          </a:bodyPr>
          <a:lstStyle/>
          <a:p>
            <a:r>
              <a:rPr lang="en-US" sz="1400" i="1" dirty="0" err="1"/>
              <a:t>Attie</a:t>
            </a:r>
            <a:r>
              <a:rPr lang="en-US" sz="1400" i="1" dirty="0"/>
              <a:t>, A.D. et. Al. Journal of Lipid Research</a:t>
            </a:r>
          </a:p>
        </p:txBody>
      </p:sp>
      <p:pic>
        <p:nvPicPr>
          <p:cNvPr id="6" name="Content Placeholder 19">
            <a:extLst>
              <a:ext uri="{FF2B5EF4-FFF2-40B4-BE49-F238E27FC236}">
                <a16:creationId xmlns:a16="http://schemas.microsoft.com/office/drawing/2014/main" xmlns="" id="{FEB47B0E-6D64-3A49-ADD1-F290D70E953F}"/>
              </a:ext>
            </a:extLst>
          </p:cNvPr>
          <p:cNvPicPr>
            <a:picLocks noGrp="1" noChangeAspect="1"/>
          </p:cNvPicPr>
          <p:nvPr>
            <p:ph idx="1"/>
          </p:nvPr>
        </p:nvPicPr>
        <p:blipFill>
          <a:blip r:embed="rId4"/>
          <a:stretch>
            <a:fillRect/>
          </a:stretch>
        </p:blipFill>
        <p:spPr>
          <a:xfrm>
            <a:off x="5390303" y="1568953"/>
            <a:ext cx="3529579" cy="4351338"/>
          </a:xfrm>
        </p:spPr>
      </p:pic>
    </p:spTree>
    <p:extLst>
      <p:ext uri="{BB962C8B-B14F-4D97-AF65-F5344CB8AC3E}">
        <p14:creationId xmlns:p14="http://schemas.microsoft.com/office/powerpoint/2010/main" val="10554612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871FAF-A6DA-C64F-8FE2-9A673C5E6A39}"/>
              </a:ext>
            </a:extLst>
          </p:cNvPr>
          <p:cNvSpPr>
            <a:spLocks noGrp="1"/>
          </p:cNvSpPr>
          <p:nvPr>
            <p:ph type="title"/>
          </p:nvPr>
        </p:nvSpPr>
        <p:spPr>
          <a:xfrm>
            <a:off x="664745" y="365126"/>
            <a:ext cx="7886700" cy="1325563"/>
          </a:xfrm>
        </p:spPr>
        <p:txBody>
          <a:bodyPr/>
          <a:lstStyle/>
          <a:p>
            <a:pPr algn="ctr"/>
            <a:r>
              <a:rPr lang="en-US" dirty="0"/>
              <a:t>Overview</a:t>
            </a:r>
          </a:p>
        </p:txBody>
      </p:sp>
      <p:sp>
        <p:nvSpPr>
          <p:cNvPr id="3" name="Content Placeholder 2">
            <a:extLst>
              <a:ext uri="{FF2B5EF4-FFF2-40B4-BE49-F238E27FC236}">
                <a16:creationId xmlns:a16="http://schemas.microsoft.com/office/drawing/2014/main" xmlns="" id="{B13CB811-A1D2-8F43-A908-3712ADCCEDDA}"/>
              </a:ext>
            </a:extLst>
          </p:cNvPr>
          <p:cNvSpPr>
            <a:spLocks noGrp="1"/>
          </p:cNvSpPr>
          <p:nvPr>
            <p:ph idx="1"/>
          </p:nvPr>
        </p:nvSpPr>
        <p:spPr>
          <a:xfrm>
            <a:off x="899406" y="1409075"/>
            <a:ext cx="8045527" cy="4632424"/>
          </a:xfrm>
        </p:spPr>
        <p:txBody>
          <a:bodyPr>
            <a:noAutofit/>
          </a:bodyPr>
          <a:lstStyle/>
          <a:p>
            <a:pPr marL="0" indent="0">
              <a:buNone/>
            </a:pPr>
            <a:r>
              <a:rPr lang="en-US" sz="2400" b="1" i="1" dirty="0">
                <a:solidFill>
                  <a:schemeClr val="tx1">
                    <a:lumMod val="50000"/>
                    <a:lumOff val="50000"/>
                  </a:schemeClr>
                </a:solidFill>
              </a:rPr>
              <a:t>Part I.</a:t>
            </a:r>
          </a:p>
          <a:p>
            <a:r>
              <a:rPr lang="en-US" sz="2400" dirty="0">
                <a:solidFill>
                  <a:schemeClr val="tx1">
                    <a:lumMod val="50000"/>
                    <a:lumOff val="50000"/>
                  </a:schemeClr>
                </a:solidFill>
              </a:rPr>
              <a:t>The Burmese python</a:t>
            </a:r>
          </a:p>
          <a:p>
            <a:r>
              <a:rPr lang="en-US" sz="2400" dirty="0">
                <a:solidFill>
                  <a:schemeClr val="tx1">
                    <a:lumMod val="50000"/>
                    <a:lumOff val="50000"/>
                  </a:schemeClr>
                </a:solidFill>
              </a:rPr>
              <a:t>Metabolic syndrome</a:t>
            </a:r>
          </a:p>
          <a:p>
            <a:r>
              <a:rPr lang="en-US" sz="2400" dirty="0">
                <a:solidFill>
                  <a:schemeClr val="tx1">
                    <a:lumMod val="50000"/>
                    <a:lumOff val="50000"/>
                  </a:schemeClr>
                </a:solidFill>
              </a:rPr>
              <a:t>Scd-1</a:t>
            </a:r>
          </a:p>
          <a:p>
            <a:pPr marL="0" indent="0">
              <a:buNone/>
            </a:pPr>
            <a:endParaRPr lang="en-US" sz="2400" dirty="0"/>
          </a:p>
          <a:p>
            <a:pPr marL="0" indent="0">
              <a:buNone/>
            </a:pPr>
            <a:r>
              <a:rPr lang="en-US" sz="2400" b="1" i="1" dirty="0"/>
              <a:t>Part II.</a:t>
            </a:r>
            <a:endParaRPr lang="en-US" sz="2400" dirty="0"/>
          </a:p>
          <a:p>
            <a:r>
              <a:rPr lang="en-US" sz="2400" dirty="0"/>
              <a:t>Experimental hypothesis</a:t>
            </a:r>
          </a:p>
          <a:p>
            <a:r>
              <a:rPr lang="en-US" sz="2400" dirty="0"/>
              <a:t>Methods</a:t>
            </a:r>
          </a:p>
          <a:p>
            <a:r>
              <a:rPr lang="en-US" sz="2400" dirty="0"/>
              <a:t>Results</a:t>
            </a:r>
          </a:p>
          <a:p>
            <a:r>
              <a:rPr lang="en-US" sz="2400" dirty="0"/>
              <a:t>Conclusions</a:t>
            </a:r>
          </a:p>
          <a:p>
            <a:r>
              <a:rPr lang="en-US" sz="2400" dirty="0"/>
              <a:t>Acknowledgements</a:t>
            </a:r>
          </a:p>
        </p:txBody>
      </p:sp>
      <p:pic>
        <p:nvPicPr>
          <p:cNvPr id="8" name="Picture 7">
            <a:extLst>
              <a:ext uri="{FF2B5EF4-FFF2-40B4-BE49-F238E27FC236}">
                <a16:creationId xmlns:a16="http://schemas.microsoft.com/office/drawing/2014/main" xmlns="" id="{DAC4D045-15B0-924D-9179-CF08F34EE87C}"/>
              </a:ext>
            </a:extLst>
          </p:cNvPr>
          <p:cNvPicPr>
            <a:picLocks noChangeAspect="1"/>
          </p:cNvPicPr>
          <p:nvPr/>
        </p:nvPicPr>
        <p:blipFill>
          <a:blip r:embed="rId2"/>
          <a:stretch>
            <a:fillRect/>
          </a:stretch>
        </p:blipFill>
        <p:spPr>
          <a:xfrm>
            <a:off x="4377766" y="2285999"/>
            <a:ext cx="4766234" cy="3680627"/>
          </a:xfrm>
          <a:prstGeom prst="rect">
            <a:avLst/>
          </a:prstGeom>
        </p:spPr>
      </p:pic>
    </p:spTree>
    <p:extLst>
      <p:ext uri="{BB962C8B-B14F-4D97-AF65-F5344CB8AC3E}">
        <p14:creationId xmlns:p14="http://schemas.microsoft.com/office/powerpoint/2010/main" val="217036018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48AD3C-CF0F-C945-AD04-E3D4827BDD13}"/>
              </a:ext>
            </a:extLst>
          </p:cNvPr>
          <p:cNvSpPr>
            <a:spLocks noGrp="1"/>
          </p:cNvSpPr>
          <p:nvPr>
            <p:ph type="title"/>
          </p:nvPr>
        </p:nvSpPr>
        <p:spPr/>
        <p:txBody>
          <a:bodyPr/>
          <a:lstStyle/>
          <a:p>
            <a:pPr algn="ctr"/>
            <a:r>
              <a:rPr lang="en-US" dirty="0"/>
              <a:t>Predicted Outcomes</a:t>
            </a:r>
          </a:p>
        </p:txBody>
      </p:sp>
      <p:pic>
        <p:nvPicPr>
          <p:cNvPr id="4" name="Picture 17" descr="serum.jpg">
            <a:extLst>
              <a:ext uri="{FF2B5EF4-FFF2-40B4-BE49-F238E27FC236}">
                <a16:creationId xmlns:a16="http://schemas.microsoft.com/office/drawing/2014/main" xmlns="" id="{907D7B27-F9C5-FA46-A09A-F826AD0896A5}"/>
              </a:ext>
            </a:extLst>
          </p:cNvPr>
          <p:cNvPicPr>
            <a:picLocks noChangeAspect="1"/>
          </p:cNvPicPr>
          <p:nvPr/>
        </p:nvPicPr>
        <p:blipFill>
          <a:blip r:embed="rId2">
            <a:extLst>
              <a:ext uri="{28A0092B-C50C-407E-A947-70E740481C1C}">
                <a14:useLocalDpi xmlns:a14="http://schemas.microsoft.com/office/drawing/2010/main" val="0"/>
              </a:ext>
            </a:extLst>
          </a:blip>
          <a:srcRect l="3119" r="4884"/>
          <a:stretch>
            <a:fillRect/>
          </a:stretch>
        </p:blipFill>
        <p:spPr bwMode="auto">
          <a:xfrm>
            <a:off x="5453674" y="1899139"/>
            <a:ext cx="2719136" cy="1258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Content Placeholder 4">
            <a:extLst>
              <a:ext uri="{FF2B5EF4-FFF2-40B4-BE49-F238E27FC236}">
                <a16:creationId xmlns:a16="http://schemas.microsoft.com/office/drawing/2014/main" xmlns="" id="{E41CF83E-28F0-294D-94EA-715FE3C6A9B5}"/>
              </a:ext>
            </a:extLst>
          </p:cNvPr>
          <p:cNvGraphicFramePr>
            <a:graphicFrameLocks noGrp="1"/>
          </p:cNvGraphicFramePr>
          <p:nvPr>
            <p:ph idx="1"/>
            <p:extLst>
              <p:ext uri="{D42A27DB-BD31-4B8C-83A1-F6EECF244321}">
                <p14:modId xmlns:p14="http://schemas.microsoft.com/office/powerpoint/2010/main" val="3055062518"/>
              </p:ext>
            </p:extLst>
          </p:nvPr>
        </p:nvGraphicFramePr>
        <p:xfrm>
          <a:off x="1318846" y="1453662"/>
          <a:ext cx="6853964" cy="522927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2742674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100" dirty="0">
                <a:cs typeface="Arial" panose="020B0604020202020204" pitchFamily="34" charset="0"/>
              </a:rPr>
              <a:t>Experimental Methods </a:t>
            </a:r>
            <a:endParaRPr lang="en-US" sz="3600" dirty="0">
              <a:cs typeface="Arial" panose="020B0604020202020204" pitchFamily="34" charset="0"/>
            </a:endParaRPr>
          </a:p>
        </p:txBody>
      </p:sp>
      <p:grpSp>
        <p:nvGrpSpPr>
          <p:cNvPr id="3" name="Group 2"/>
          <p:cNvGrpSpPr/>
          <p:nvPr/>
        </p:nvGrpSpPr>
        <p:grpSpPr>
          <a:xfrm>
            <a:off x="1071489" y="1732701"/>
            <a:ext cx="7098876" cy="4312779"/>
            <a:chOff x="-596578" y="2311708"/>
            <a:chExt cx="10877400" cy="4312780"/>
          </a:xfrm>
        </p:grpSpPr>
        <p:sp>
          <p:nvSpPr>
            <p:cNvPr id="4" name="TextBox 3"/>
            <p:cNvSpPr txBox="1"/>
            <p:nvPr/>
          </p:nvSpPr>
          <p:spPr>
            <a:xfrm>
              <a:off x="-596578" y="2380343"/>
              <a:ext cx="5196214" cy="369332"/>
            </a:xfrm>
            <a:prstGeom prst="rect">
              <a:avLst/>
            </a:prstGeom>
            <a:solidFill>
              <a:schemeClr val="bg1">
                <a:lumMod val="75000"/>
              </a:schemeClr>
            </a:solidFill>
            <a:ln>
              <a:solidFill>
                <a:schemeClr val="tx1"/>
              </a:solidFill>
            </a:ln>
          </p:spPr>
          <p:txBody>
            <a:bodyPr wrap="none" lIns="91440" tIns="45720" rIns="91440" bIns="45720" rtlCol="0">
              <a:spAutoFit/>
            </a:bodyPr>
            <a:lstStyle/>
            <a:p>
              <a:pPr algn="ctr"/>
              <a:r>
                <a:rPr lang="en-US" dirty="0">
                  <a:cs typeface="Arial" panose="020B0604020202020204" pitchFamily="34" charset="0"/>
                </a:rPr>
                <a:t>Design Gene-Specific Primers</a:t>
              </a:r>
            </a:p>
          </p:txBody>
        </p:sp>
        <p:sp>
          <p:nvSpPr>
            <p:cNvPr id="7" name="TextBox 6"/>
            <p:cNvSpPr txBox="1"/>
            <p:nvPr/>
          </p:nvSpPr>
          <p:spPr>
            <a:xfrm>
              <a:off x="547827" y="3401605"/>
              <a:ext cx="2907399" cy="646331"/>
            </a:xfrm>
            <a:prstGeom prst="rect">
              <a:avLst/>
            </a:prstGeom>
            <a:solidFill>
              <a:schemeClr val="bg1">
                <a:lumMod val="75000"/>
              </a:schemeClr>
            </a:solidFill>
            <a:ln>
              <a:solidFill>
                <a:schemeClr val="tx1"/>
              </a:solidFill>
            </a:ln>
          </p:spPr>
          <p:txBody>
            <a:bodyPr wrap="square" lIns="91440" tIns="45720" rIns="91440" bIns="45720" rtlCol="0">
              <a:spAutoFit/>
            </a:bodyPr>
            <a:lstStyle/>
            <a:p>
              <a:pPr algn="ctr"/>
              <a:r>
                <a:rPr lang="en-US" i="1" dirty="0">
                  <a:cs typeface="Arial" panose="020B0604020202020204" pitchFamily="34" charset="0"/>
                </a:rPr>
                <a:t>In silico </a:t>
              </a:r>
              <a:r>
                <a:rPr lang="en-US" dirty="0">
                  <a:cs typeface="Arial" panose="020B0604020202020204" pitchFamily="34" charset="0"/>
                </a:rPr>
                <a:t>validation</a:t>
              </a:r>
            </a:p>
          </p:txBody>
        </p:sp>
        <p:sp>
          <p:nvSpPr>
            <p:cNvPr id="9" name="TextBox 8"/>
            <p:cNvSpPr txBox="1"/>
            <p:nvPr/>
          </p:nvSpPr>
          <p:spPr>
            <a:xfrm>
              <a:off x="547827" y="4430056"/>
              <a:ext cx="2907399" cy="646331"/>
            </a:xfrm>
            <a:prstGeom prst="rect">
              <a:avLst/>
            </a:prstGeom>
            <a:solidFill>
              <a:schemeClr val="bg1">
                <a:lumMod val="75000"/>
              </a:schemeClr>
            </a:solidFill>
            <a:ln>
              <a:solidFill>
                <a:schemeClr val="tx1"/>
              </a:solidFill>
            </a:ln>
          </p:spPr>
          <p:txBody>
            <a:bodyPr wrap="square" lIns="91440" tIns="45720" rIns="91440" bIns="45720" rtlCol="0">
              <a:spAutoFit/>
            </a:bodyPr>
            <a:lstStyle/>
            <a:p>
              <a:pPr algn="ctr"/>
              <a:r>
                <a:rPr lang="en-US" dirty="0">
                  <a:cs typeface="Arial" panose="020B0604020202020204" pitchFamily="34" charset="0"/>
                </a:rPr>
                <a:t>Conventional PCR</a:t>
              </a:r>
            </a:p>
          </p:txBody>
        </p:sp>
        <p:sp>
          <p:nvSpPr>
            <p:cNvPr id="10" name="TextBox 9"/>
            <p:cNvSpPr txBox="1"/>
            <p:nvPr/>
          </p:nvSpPr>
          <p:spPr>
            <a:xfrm>
              <a:off x="547826" y="5359659"/>
              <a:ext cx="2907399" cy="1200329"/>
            </a:xfrm>
            <a:prstGeom prst="rect">
              <a:avLst/>
            </a:prstGeom>
            <a:solidFill>
              <a:schemeClr val="bg1">
                <a:lumMod val="75000"/>
              </a:schemeClr>
            </a:solidFill>
            <a:ln>
              <a:solidFill>
                <a:schemeClr val="tx1"/>
              </a:solidFill>
            </a:ln>
          </p:spPr>
          <p:txBody>
            <a:bodyPr wrap="square" lIns="91440" tIns="45720" rIns="91440" bIns="45720" rtlCol="0">
              <a:spAutoFit/>
            </a:bodyPr>
            <a:lstStyle/>
            <a:p>
              <a:pPr algn="ctr"/>
              <a:r>
                <a:rPr lang="en-US" dirty="0">
                  <a:cs typeface="Arial" panose="020B0604020202020204" pitchFamily="34" charset="0"/>
                </a:rPr>
                <a:t>Evaluate PCR Product Using Gel Electrophoresis </a:t>
              </a:r>
            </a:p>
          </p:txBody>
        </p:sp>
        <p:sp>
          <p:nvSpPr>
            <p:cNvPr id="11" name="TextBox 10"/>
            <p:cNvSpPr txBox="1"/>
            <p:nvPr/>
          </p:nvSpPr>
          <p:spPr>
            <a:xfrm>
              <a:off x="4961204" y="2311708"/>
              <a:ext cx="2686055" cy="1477328"/>
            </a:xfrm>
            <a:prstGeom prst="rect">
              <a:avLst/>
            </a:prstGeom>
            <a:solidFill>
              <a:schemeClr val="accent1">
                <a:lumMod val="60000"/>
                <a:lumOff val="40000"/>
              </a:schemeClr>
            </a:solidFill>
            <a:ln>
              <a:solidFill>
                <a:schemeClr val="tx1"/>
              </a:solidFill>
            </a:ln>
          </p:spPr>
          <p:txBody>
            <a:bodyPr wrap="square" lIns="91440" tIns="45720" rIns="91440" bIns="45720" rtlCol="0">
              <a:spAutoFit/>
            </a:bodyPr>
            <a:lstStyle/>
            <a:p>
              <a:pPr algn="ctr"/>
              <a:r>
                <a:rPr lang="en-US" dirty="0">
                  <a:cs typeface="Arial" panose="020B0604020202020204" pitchFamily="34" charset="0"/>
                </a:rPr>
                <a:t>Standard Curve Production Using Protein Assay</a:t>
              </a:r>
            </a:p>
          </p:txBody>
        </p:sp>
        <p:sp>
          <p:nvSpPr>
            <p:cNvPr id="12" name="TextBox 11"/>
            <p:cNvSpPr txBox="1"/>
            <p:nvPr/>
          </p:nvSpPr>
          <p:spPr>
            <a:xfrm>
              <a:off x="4986391" y="4471176"/>
              <a:ext cx="2686055" cy="1200329"/>
            </a:xfrm>
            <a:prstGeom prst="rect">
              <a:avLst/>
            </a:prstGeom>
            <a:solidFill>
              <a:schemeClr val="accent1">
                <a:lumMod val="60000"/>
                <a:lumOff val="40000"/>
              </a:schemeClr>
            </a:solidFill>
            <a:ln>
              <a:solidFill>
                <a:schemeClr val="tx1"/>
              </a:solidFill>
            </a:ln>
          </p:spPr>
          <p:txBody>
            <a:bodyPr wrap="square" lIns="91440" tIns="45720" rIns="91440" bIns="45720" rtlCol="0">
              <a:spAutoFit/>
            </a:bodyPr>
            <a:lstStyle/>
            <a:p>
              <a:pPr algn="ctr"/>
              <a:r>
                <a:rPr lang="en-US" dirty="0">
                  <a:cs typeface="Arial" panose="020B0604020202020204" pitchFamily="34" charset="0"/>
                </a:rPr>
                <a:t>Standard Curve Production Using qPCR</a:t>
              </a:r>
            </a:p>
          </p:txBody>
        </p:sp>
        <p:sp>
          <p:nvSpPr>
            <p:cNvPr id="13" name="TextBox 12"/>
            <p:cNvSpPr txBox="1"/>
            <p:nvPr/>
          </p:nvSpPr>
          <p:spPr>
            <a:xfrm>
              <a:off x="8480733" y="2426509"/>
              <a:ext cx="1800089" cy="646331"/>
            </a:xfrm>
            <a:prstGeom prst="rect">
              <a:avLst/>
            </a:prstGeom>
            <a:solidFill>
              <a:schemeClr val="bg1"/>
            </a:solidFill>
            <a:ln>
              <a:solidFill>
                <a:schemeClr val="tx1"/>
              </a:solidFill>
            </a:ln>
          </p:spPr>
          <p:txBody>
            <a:bodyPr wrap="square" lIns="91440" tIns="45720" rIns="91440" bIns="45720" rtlCol="0">
              <a:spAutoFit/>
            </a:bodyPr>
            <a:lstStyle/>
            <a:p>
              <a:pPr algn="ctr"/>
              <a:r>
                <a:rPr lang="en-US" dirty="0">
                  <a:cs typeface="Arial" panose="020B0604020202020204" pitchFamily="34" charset="0"/>
                </a:rPr>
                <a:t>Isolate RNA</a:t>
              </a:r>
            </a:p>
          </p:txBody>
        </p:sp>
        <p:sp>
          <p:nvSpPr>
            <p:cNvPr id="14" name="TextBox 13"/>
            <p:cNvSpPr txBox="1"/>
            <p:nvPr/>
          </p:nvSpPr>
          <p:spPr>
            <a:xfrm>
              <a:off x="8480735" y="3425632"/>
              <a:ext cx="1800087" cy="646331"/>
            </a:xfrm>
            <a:prstGeom prst="rect">
              <a:avLst/>
            </a:prstGeom>
            <a:solidFill>
              <a:schemeClr val="bg1"/>
            </a:solidFill>
            <a:ln>
              <a:solidFill>
                <a:schemeClr val="tx1"/>
              </a:solidFill>
            </a:ln>
          </p:spPr>
          <p:txBody>
            <a:bodyPr wrap="square" lIns="91440" tIns="45720" rIns="91440" bIns="45720" rtlCol="0">
              <a:spAutoFit/>
            </a:bodyPr>
            <a:lstStyle/>
            <a:p>
              <a:pPr algn="ctr"/>
              <a:r>
                <a:rPr lang="en-US" dirty="0">
                  <a:cs typeface="Arial" panose="020B0604020202020204" pitchFamily="34" charset="0"/>
                </a:rPr>
                <a:t>Synthesize cDNA</a:t>
              </a:r>
            </a:p>
          </p:txBody>
        </p:sp>
        <p:sp>
          <p:nvSpPr>
            <p:cNvPr id="15" name="TextBox 14"/>
            <p:cNvSpPr txBox="1"/>
            <p:nvPr/>
          </p:nvSpPr>
          <p:spPr>
            <a:xfrm>
              <a:off x="8480735" y="4425009"/>
              <a:ext cx="1800087" cy="646331"/>
            </a:xfrm>
            <a:prstGeom prst="rect">
              <a:avLst/>
            </a:prstGeom>
            <a:solidFill>
              <a:schemeClr val="bg1"/>
            </a:solidFill>
            <a:ln>
              <a:solidFill>
                <a:schemeClr val="tx1"/>
              </a:solidFill>
            </a:ln>
          </p:spPr>
          <p:txBody>
            <a:bodyPr wrap="square" lIns="91440" tIns="45720" rIns="91440" bIns="45720" rtlCol="0">
              <a:spAutoFit/>
            </a:bodyPr>
            <a:lstStyle/>
            <a:p>
              <a:pPr algn="ctr"/>
              <a:r>
                <a:rPr lang="en-US" dirty="0">
                  <a:cs typeface="Arial" panose="020B0604020202020204" pitchFamily="34" charset="0"/>
                </a:rPr>
                <a:t>Perform qPCR</a:t>
              </a:r>
            </a:p>
          </p:txBody>
        </p:sp>
        <p:sp>
          <p:nvSpPr>
            <p:cNvPr id="16" name="TextBox 15"/>
            <p:cNvSpPr txBox="1"/>
            <p:nvPr/>
          </p:nvSpPr>
          <p:spPr>
            <a:xfrm>
              <a:off x="8480733" y="5424159"/>
              <a:ext cx="1800087" cy="1200329"/>
            </a:xfrm>
            <a:prstGeom prst="rect">
              <a:avLst/>
            </a:prstGeom>
            <a:solidFill>
              <a:schemeClr val="bg1"/>
            </a:solidFill>
            <a:ln>
              <a:solidFill>
                <a:schemeClr val="tx1"/>
              </a:solidFill>
            </a:ln>
          </p:spPr>
          <p:txBody>
            <a:bodyPr wrap="square" lIns="91440" tIns="45720" rIns="91440" bIns="45720" rtlCol="0">
              <a:spAutoFit/>
            </a:bodyPr>
            <a:lstStyle/>
            <a:p>
              <a:pPr algn="ctr"/>
              <a:r>
                <a:rPr lang="en-US" dirty="0">
                  <a:cs typeface="Arial" panose="020B0604020202020204" pitchFamily="34" charset="0"/>
                </a:rPr>
                <a:t>Analyze and Present Data</a:t>
              </a:r>
            </a:p>
          </p:txBody>
        </p:sp>
        <p:cxnSp>
          <p:nvCxnSpPr>
            <p:cNvPr id="18" name="Straight Arrow Connector 17"/>
            <p:cNvCxnSpPr>
              <a:stCxn id="4" idx="2"/>
              <a:endCxn id="7" idx="0"/>
            </p:cNvCxnSpPr>
            <p:nvPr/>
          </p:nvCxnSpPr>
          <p:spPr>
            <a:xfrm flipH="1">
              <a:off x="2001527" y="2749675"/>
              <a:ext cx="2" cy="6519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7" idx="2"/>
            </p:cNvCxnSpPr>
            <p:nvPr/>
          </p:nvCxnSpPr>
          <p:spPr>
            <a:xfrm flipH="1">
              <a:off x="2001525" y="4047936"/>
              <a:ext cx="2" cy="3770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9" idx="2"/>
              <a:endCxn id="10" idx="0"/>
            </p:cNvCxnSpPr>
            <p:nvPr/>
          </p:nvCxnSpPr>
          <p:spPr>
            <a:xfrm flipH="1">
              <a:off x="2001525" y="5076388"/>
              <a:ext cx="2" cy="2832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4105750" y="2611176"/>
              <a:ext cx="847725"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6304231" y="3813486"/>
              <a:ext cx="0" cy="6278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13" idx="2"/>
              <a:endCxn id="14" idx="0"/>
            </p:cNvCxnSpPr>
            <p:nvPr/>
          </p:nvCxnSpPr>
          <p:spPr>
            <a:xfrm>
              <a:off x="9380777" y="3072840"/>
              <a:ext cx="2" cy="3527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14" idx="2"/>
              <a:endCxn id="15" idx="0"/>
            </p:cNvCxnSpPr>
            <p:nvPr/>
          </p:nvCxnSpPr>
          <p:spPr>
            <a:xfrm>
              <a:off x="9380779" y="4071963"/>
              <a:ext cx="0" cy="3530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stCxn id="15" idx="2"/>
              <a:endCxn id="16" idx="0"/>
            </p:cNvCxnSpPr>
            <p:nvPr/>
          </p:nvCxnSpPr>
          <p:spPr>
            <a:xfrm flipH="1">
              <a:off x="9380777" y="5071341"/>
              <a:ext cx="2" cy="3528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a:off x="7647257" y="2634872"/>
              <a:ext cx="83347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8341256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6055D85-9CE8-8B4F-9DB5-5D149E81ECE5}"/>
              </a:ext>
            </a:extLst>
          </p:cNvPr>
          <p:cNvSpPr>
            <a:spLocks noGrp="1"/>
          </p:cNvSpPr>
          <p:nvPr>
            <p:ph type="title"/>
          </p:nvPr>
        </p:nvSpPr>
        <p:spPr>
          <a:xfrm>
            <a:off x="607444" y="365126"/>
            <a:ext cx="7886700" cy="1325563"/>
          </a:xfrm>
        </p:spPr>
        <p:txBody>
          <a:bodyPr/>
          <a:lstStyle/>
          <a:p>
            <a:pPr algn="ctr"/>
            <a:r>
              <a:rPr lang="en-US" dirty="0"/>
              <a:t>Results</a:t>
            </a:r>
          </a:p>
        </p:txBody>
      </p:sp>
      <p:pic>
        <p:nvPicPr>
          <p:cNvPr id="9" name="Content Placeholder 8">
            <a:extLst>
              <a:ext uri="{FF2B5EF4-FFF2-40B4-BE49-F238E27FC236}">
                <a16:creationId xmlns:a16="http://schemas.microsoft.com/office/drawing/2014/main" xmlns="" id="{E02C52FC-2B73-B94F-B298-2215D4D58187}"/>
              </a:ext>
            </a:extLst>
          </p:cNvPr>
          <p:cNvPicPr>
            <a:picLocks noGrp="1" noChangeAspect="1"/>
          </p:cNvPicPr>
          <p:nvPr>
            <p:ph idx="1"/>
          </p:nvPr>
        </p:nvPicPr>
        <p:blipFill>
          <a:blip r:embed="rId2"/>
          <a:stretch>
            <a:fillRect/>
          </a:stretch>
        </p:blipFill>
        <p:spPr>
          <a:xfrm>
            <a:off x="831655" y="1690688"/>
            <a:ext cx="7438279" cy="4147404"/>
          </a:xfrm>
        </p:spPr>
      </p:pic>
      <p:pic>
        <p:nvPicPr>
          <p:cNvPr id="10" name="Picture 17" descr="serum.jpg">
            <a:extLst>
              <a:ext uri="{FF2B5EF4-FFF2-40B4-BE49-F238E27FC236}">
                <a16:creationId xmlns:a16="http://schemas.microsoft.com/office/drawing/2014/main" xmlns="" id="{43A9C3E4-391A-0C48-86C7-1A96EF034715}"/>
              </a:ext>
            </a:extLst>
          </p:cNvPr>
          <p:cNvPicPr>
            <a:picLocks noChangeAspect="1"/>
          </p:cNvPicPr>
          <p:nvPr/>
        </p:nvPicPr>
        <p:blipFill>
          <a:blip r:embed="rId3">
            <a:extLst>
              <a:ext uri="{28A0092B-C50C-407E-A947-70E740481C1C}">
                <a14:useLocalDpi xmlns:a14="http://schemas.microsoft.com/office/drawing/2010/main" val="0"/>
              </a:ext>
            </a:extLst>
          </a:blip>
          <a:srcRect l="3119" r="4884"/>
          <a:stretch>
            <a:fillRect/>
          </a:stretch>
        </p:blipFill>
        <p:spPr bwMode="auto">
          <a:xfrm>
            <a:off x="5129796" y="1886578"/>
            <a:ext cx="2537095" cy="1174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62999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325DCF-AD21-D644-9598-090902B98E84}"/>
              </a:ext>
            </a:extLst>
          </p:cNvPr>
          <p:cNvSpPr>
            <a:spLocks noGrp="1"/>
          </p:cNvSpPr>
          <p:nvPr>
            <p:ph type="title"/>
          </p:nvPr>
        </p:nvSpPr>
        <p:spPr/>
        <p:txBody>
          <a:bodyPr/>
          <a:lstStyle/>
          <a:p>
            <a:pPr algn="ctr"/>
            <a:r>
              <a:rPr lang="en-US" dirty="0"/>
              <a:t>Future Directions</a:t>
            </a:r>
          </a:p>
        </p:txBody>
      </p:sp>
      <p:sp>
        <p:nvSpPr>
          <p:cNvPr id="3" name="Content Placeholder 2">
            <a:extLst>
              <a:ext uri="{FF2B5EF4-FFF2-40B4-BE49-F238E27FC236}">
                <a16:creationId xmlns:a16="http://schemas.microsoft.com/office/drawing/2014/main" xmlns="" id="{CC64B4F6-DA6D-504E-A524-D8AD4AC98829}"/>
              </a:ext>
            </a:extLst>
          </p:cNvPr>
          <p:cNvSpPr>
            <a:spLocks noGrp="1"/>
          </p:cNvSpPr>
          <p:nvPr>
            <p:ph idx="1"/>
          </p:nvPr>
        </p:nvSpPr>
        <p:spPr>
          <a:xfrm>
            <a:off x="611066" y="1638057"/>
            <a:ext cx="4857750" cy="4351338"/>
          </a:xfrm>
        </p:spPr>
        <p:txBody>
          <a:bodyPr/>
          <a:lstStyle/>
          <a:p>
            <a:r>
              <a:rPr lang="en-US" dirty="0"/>
              <a:t>Analyze python serum lipid content in Scd-1 knockout pythons</a:t>
            </a:r>
          </a:p>
          <a:p>
            <a:r>
              <a:rPr lang="en-US" dirty="0"/>
              <a:t>Examine Scd-1 expression in pythons fed high carbohydrate and high fat diets</a:t>
            </a:r>
          </a:p>
          <a:p>
            <a:r>
              <a:rPr lang="en-US" dirty="0"/>
              <a:t>Scd-1 gene expression profile in humans</a:t>
            </a:r>
          </a:p>
        </p:txBody>
      </p:sp>
      <p:pic>
        <p:nvPicPr>
          <p:cNvPr id="5" name="Picture 2" descr="Image result for burmese python">
            <a:extLst>
              <a:ext uri="{FF2B5EF4-FFF2-40B4-BE49-F238E27FC236}">
                <a16:creationId xmlns:a16="http://schemas.microsoft.com/office/drawing/2014/main" xmlns="" id="{66DDDFE2-B54D-8742-8C06-D857ED817E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6485" y="1638057"/>
            <a:ext cx="3263504" cy="435133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7" descr="serum.jpg">
            <a:extLst>
              <a:ext uri="{FF2B5EF4-FFF2-40B4-BE49-F238E27FC236}">
                <a16:creationId xmlns:a16="http://schemas.microsoft.com/office/drawing/2014/main" xmlns="" id="{55CC1FD0-66CF-1343-9E29-68E8C4CEFCD6}"/>
              </a:ext>
            </a:extLst>
          </p:cNvPr>
          <p:cNvPicPr>
            <a:picLocks noChangeAspect="1"/>
          </p:cNvPicPr>
          <p:nvPr/>
        </p:nvPicPr>
        <p:blipFill>
          <a:blip r:embed="rId3">
            <a:extLst>
              <a:ext uri="{28A0092B-C50C-407E-A947-70E740481C1C}">
                <a14:useLocalDpi xmlns:a14="http://schemas.microsoft.com/office/drawing/2010/main" val="0"/>
              </a:ext>
            </a:extLst>
          </a:blip>
          <a:srcRect l="3119" r="4884"/>
          <a:stretch>
            <a:fillRect/>
          </a:stretch>
        </p:blipFill>
        <p:spPr bwMode="auto">
          <a:xfrm>
            <a:off x="1156187" y="5215801"/>
            <a:ext cx="3343058" cy="154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853812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AB6907-95F3-494C-A348-7A877921C18D}"/>
              </a:ext>
            </a:extLst>
          </p:cNvPr>
          <p:cNvSpPr>
            <a:spLocks noGrp="1"/>
          </p:cNvSpPr>
          <p:nvPr>
            <p:ph type="title"/>
          </p:nvPr>
        </p:nvSpPr>
        <p:spPr/>
        <p:txBody>
          <a:bodyPr/>
          <a:lstStyle/>
          <a:p>
            <a:pPr algn="ctr"/>
            <a:r>
              <a:rPr lang="en-US" dirty="0"/>
              <a:t>Other notable results</a:t>
            </a:r>
          </a:p>
        </p:txBody>
      </p:sp>
      <p:sp>
        <p:nvSpPr>
          <p:cNvPr id="3" name="Content Placeholder 2">
            <a:extLst>
              <a:ext uri="{FF2B5EF4-FFF2-40B4-BE49-F238E27FC236}">
                <a16:creationId xmlns:a16="http://schemas.microsoft.com/office/drawing/2014/main" xmlns="" id="{FC2BAE5B-07E7-A341-B79E-851CEE26E723}"/>
              </a:ext>
            </a:extLst>
          </p:cNvPr>
          <p:cNvSpPr>
            <a:spLocks noGrp="1"/>
          </p:cNvSpPr>
          <p:nvPr>
            <p:ph idx="1"/>
          </p:nvPr>
        </p:nvSpPr>
        <p:spPr>
          <a:xfrm>
            <a:off x="359709" y="1825625"/>
            <a:ext cx="7886700" cy="4351338"/>
          </a:xfrm>
        </p:spPr>
        <p:txBody>
          <a:bodyPr/>
          <a:lstStyle/>
          <a:p>
            <a:r>
              <a:rPr lang="en-US" dirty="0"/>
              <a:t>Other genes that were notable:</a:t>
            </a:r>
          </a:p>
          <a:p>
            <a:pPr lvl="1"/>
            <a:r>
              <a:rPr lang="en-US" dirty="0"/>
              <a:t>Cyp7a1 (Rachel </a:t>
            </a:r>
            <a:r>
              <a:rPr lang="en-US" dirty="0" err="1"/>
              <a:t>Saggau</a:t>
            </a:r>
            <a:r>
              <a:rPr lang="en-US" dirty="0"/>
              <a:t>)</a:t>
            </a:r>
          </a:p>
          <a:p>
            <a:pPr lvl="1"/>
            <a:r>
              <a:rPr lang="en-US" dirty="0"/>
              <a:t>Fxr1 (Alexis Montague)</a:t>
            </a:r>
          </a:p>
          <a:p>
            <a:pPr lvl="1"/>
            <a:r>
              <a:rPr lang="en-US" dirty="0"/>
              <a:t>Abca1 (Austin Kemp)</a:t>
            </a:r>
          </a:p>
        </p:txBody>
      </p:sp>
      <p:pic>
        <p:nvPicPr>
          <p:cNvPr id="4" name="Picture 2" descr="Image result for burmese python">
            <a:extLst>
              <a:ext uri="{FF2B5EF4-FFF2-40B4-BE49-F238E27FC236}">
                <a16:creationId xmlns:a16="http://schemas.microsoft.com/office/drawing/2014/main" xmlns="" id="{322FBC73-BED9-3D49-880E-96C841D39C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6485" y="1638057"/>
            <a:ext cx="3263504"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292202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0FA6EC-0CC2-FA4F-8A37-7D89B85C8E7B}"/>
              </a:ext>
            </a:extLst>
          </p:cNvPr>
          <p:cNvSpPr>
            <a:spLocks noGrp="1"/>
          </p:cNvSpPr>
          <p:nvPr>
            <p:ph type="title"/>
          </p:nvPr>
        </p:nvSpPr>
        <p:spPr/>
        <p:txBody>
          <a:bodyPr/>
          <a:lstStyle/>
          <a:p>
            <a:pPr algn="ctr"/>
            <a:r>
              <a:rPr lang="en-US" dirty="0"/>
              <a:t>Conclusions</a:t>
            </a:r>
          </a:p>
        </p:txBody>
      </p:sp>
      <p:sp>
        <p:nvSpPr>
          <p:cNvPr id="3" name="Content Placeholder 2">
            <a:extLst>
              <a:ext uri="{FF2B5EF4-FFF2-40B4-BE49-F238E27FC236}">
                <a16:creationId xmlns:a16="http://schemas.microsoft.com/office/drawing/2014/main" xmlns="" id="{B59C2A77-B70B-5149-AFD1-0CFF26C7C9F2}"/>
              </a:ext>
            </a:extLst>
          </p:cNvPr>
          <p:cNvSpPr>
            <a:spLocks noGrp="1"/>
          </p:cNvSpPr>
          <p:nvPr>
            <p:ph idx="1"/>
          </p:nvPr>
        </p:nvSpPr>
        <p:spPr>
          <a:xfrm>
            <a:off x="628650" y="1895963"/>
            <a:ext cx="4734658" cy="4351338"/>
          </a:xfrm>
        </p:spPr>
        <p:txBody>
          <a:bodyPr/>
          <a:lstStyle/>
          <a:p>
            <a:r>
              <a:rPr lang="en-US" dirty="0"/>
              <a:t>The Burmese python is a suitable model organism</a:t>
            </a:r>
          </a:p>
          <a:p>
            <a:r>
              <a:rPr lang="en-US" dirty="0"/>
              <a:t>Metabolic syndrome is a large-scale problem</a:t>
            </a:r>
          </a:p>
          <a:p>
            <a:r>
              <a:rPr lang="en-US" dirty="0"/>
              <a:t>Scd-1 catalyzes the rate-limiting step of MUFA synthesis</a:t>
            </a:r>
          </a:p>
          <a:p>
            <a:r>
              <a:rPr lang="en-US" dirty="0"/>
              <a:t>Scd-1 was expressed highest 1dpf</a:t>
            </a:r>
          </a:p>
        </p:txBody>
      </p:sp>
      <p:pic>
        <p:nvPicPr>
          <p:cNvPr id="4" name="Picture 2" descr="Image result for burmese python">
            <a:extLst>
              <a:ext uri="{FF2B5EF4-FFF2-40B4-BE49-F238E27FC236}">
                <a16:creationId xmlns:a16="http://schemas.microsoft.com/office/drawing/2014/main" xmlns="" id="{B005F737-C22D-BF4C-B952-FD4017BD64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6485" y="1638057"/>
            <a:ext cx="3263504"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579757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57425" y="200981"/>
            <a:ext cx="4629150" cy="1143000"/>
          </a:xfrm>
        </p:spPr>
        <p:txBody>
          <a:bodyPr/>
          <a:lstStyle/>
          <a:p>
            <a:pPr algn="ctr"/>
            <a:r>
              <a:rPr lang="en-US" dirty="0"/>
              <a:t>Acknowledgements</a:t>
            </a:r>
          </a:p>
        </p:txBody>
      </p:sp>
      <p:sp>
        <p:nvSpPr>
          <p:cNvPr id="2" name="Content Placeholder 1"/>
          <p:cNvSpPr>
            <a:spLocks noGrp="1"/>
          </p:cNvSpPr>
          <p:nvPr>
            <p:ph idx="1"/>
          </p:nvPr>
        </p:nvSpPr>
        <p:spPr>
          <a:xfrm>
            <a:off x="1359647" y="1242119"/>
            <a:ext cx="6394824" cy="4525963"/>
          </a:xfrm>
        </p:spPr>
        <p:txBody>
          <a:bodyPr/>
          <a:lstStyle/>
          <a:p>
            <a:pPr marL="0" indent="0" algn="ctr">
              <a:buNone/>
            </a:pPr>
            <a:r>
              <a:rPr lang="en-US" dirty="0"/>
              <a:t>Thank you to our sponsors!</a:t>
            </a:r>
          </a:p>
          <a:p>
            <a:pPr algn="ctr"/>
            <a:r>
              <a:rPr lang="en-US" dirty="0"/>
              <a:t>Dr. Leslie </a:t>
            </a:r>
            <a:r>
              <a:rPr lang="en-US" dirty="0" err="1"/>
              <a:t>Leinwand</a:t>
            </a:r>
            <a:r>
              <a:rPr lang="en-US" dirty="0"/>
              <a:t> and Lab Members</a:t>
            </a:r>
          </a:p>
          <a:p>
            <a:pPr algn="ctr"/>
            <a:r>
              <a:rPr lang="en-US" dirty="0"/>
              <a:t>Python Project Alumni Donors</a:t>
            </a:r>
          </a:p>
          <a:p>
            <a:pPr algn="ctr"/>
            <a:r>
              <a:rPr lang="en-US" dirty="0"/>
              <a:t>Department of Molecular, Cellular, and Developmental Biology </a:t>
            </a:r>
          </a:p>
        </p:txBody>
      </p:sp>
      <p:pic>
        <p:nvPicPr>
          <p:cNvPr id="5" name="Picture 4" descr="downloa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5479" y="3862606"/>
            <a:ext cx="2272167" cy="2238600"/>
          </a:xfrm>
          <a:prstGeom prst="rect">
            <a:avLst/>
          </a:prstGeom>
        </p:spPr>
      </p:pic>
    </p:spTree>
    <p:extLst>
      <p:ext uri="{BB962C8B-B14F-4D97-AF65-F5344CB8AC3E}">
        <p14:creationId xmlns:p14="http://schemas.microsoft.com/office/powerpoint/2010/main" val="1365448655"/>
      </p:ext>
    </p:extLst>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036567-21DB-014C-A5BC-28CEA74A2EFA}"/>
              </a:ext>
            </a:extLst>
          </p:cNvPr>
          <p:cNvSpPr>
            <a:spLocks noGrp="1"/>
          </p:cNvSpPr>
          <p:nvPr>
            <p:ph type="title"/>
          </p:nvPr>
        </p:nvSpPr>
        <p:spPr>
          <a:xfrm>
            <a:off x="628650" y="365126"/>
            <a:ext cx="7886700" cy="1325563"/>
          </a:xfrm>
        </p:spPr>
        <p:txBody>
          <a:bodyPr/>
          <a:lstStyle/>
          <a:p>
            <a:pPr algn="ctr"/>
            <a:r>
              <a:rPr lang="en-US" dirty="0"/>
              <a:t>Questions?</a:t>
            </a:r>
          </a:p>
        </p:txBody>
      </p:sp>
      <p:pic>
        <p:nvPicPr>
          <p:cNvPr id="5" name="Content Placeholder 4">
            <a:extLst>
              <a:ext uri="{FF2B5EF4-FFF2-40B4-BE49-F238E27FC236}">
                <a16:creationId xmlns:a16="http://schemas.microsoft.com/office/drawing/2014/main" xmlns="" id="{EDD695B7-5CB9-414A-8112-6AE991026A96}"/>
              </a:ext>
            </a:extLst>
          </p:cNvPr>
          <p:cNvPicPr>
            <a:picLocks noGrp="1" noChangeAspect="1"/>
          </p:cNvPicPr>
          <p:nvPr>
            <p:ph idx="1"/>
          </p:nvPr>
        </p:nvPicPr>
        <p:blipFill rotWithShape="1">
          <a:blip r:embed="rId3"/>
          <a:srcRect l="14126" t="20561" b="16441"/>
          <a:stretch/>
        </p:blipFill>
        <p:spPr>
          <a:xfrm rot="10800000">
            <a:off x="628649" y="1690687"/>
            <a:ext cx="7834976" cy="3942136"/>
          </a:xfrm>
        </p:spPr>
      </p:pic>
    </p:spTree>
    <p:extLst>
      <p:ext uri="{BB962C8B-B14F-4D97-AF65-F5344CB8AC3E}">
        <p14:creationId xmlns:p14="http://schemas.microsoft.com/office/powerpoint/2010/main" val="153566466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1935</TotalTime>
  <Words>4607</Words>
  <Application>Microsoft Macintosh PowerPoint</Application>
  <PresentationFormat>On-screen Show (4:3)</PresentationFormat>
  <Paragraphs>601</Paragraphs>
  <Slides>81</Slides>
  <Notes>49</Notes>
  <HiddenSlides>0</HiddenSlides>
  <MMClips>0</MMClips>
  <ScaleCrop>false</ScaleCrop>
  <HeadingPairs>
    <vt:vector size="4" baseType="variant">
      <vt:variant>
        <vt:lpstr>Theme</vt:lpstr>
      </vt:variant>
      <vt:variant>
        <vt:i4>1</vt:i4>
      </vt:variant>
      <vt:variant>
        <vt:lpstr>Slide Titles</vt:lpstr>
      </vt:variant>
      <vt:variant>
        <vt:i4>81</vt:i4>
      </vt:variant>
    </vt:vector>
  </HeadingPairs>
  <TitlesOfParts>
    <vt:vector size="82" baseType="lpstr">
      <vt:lpstr>Office Theme</vt:lpstr>
      <vt:lpstr>PowerPoint Presentation</vt:lpstr>
      <vt:lpstr>Characterizing Novel Mycobacteriophages</vt:lpstr>
      <vt:lpstr>PowerPoint Presentation</vt:lpstr>
      <vt:lpstr>PowerPoint Presentation</vt:lpstr>
      <vt:lpstr>PowerPoint Presentation</vt:lpstr>
      <vt:lpstr>We Isolated a Bacteriophage from a Soil Sample</vt:lpstr>
      <vt:lpstr>Lytic and Lysogenic Plaque Morphology of Phage</vt:lpstr>
      <vt:lpstr>Morphotypes of Phage</vt:lpstr>
      <vt:lpstr>Phage are Categorized into Clusters based on genome similarity</vt:lpstr>
      <vt:lpstr>Using Restriction Digestion Analysis to Hypothesize Cluster</vt:lpstr>
      <vt:lpstr>PCR Used to Confirm Cluster Hypothesis</vt:lpstr>
      <vt:lpstr>PowerPoint Presentation</vt:lpstr>
      <vt:lpstr>Thank You…</vt:lpstr>
      <vt:lpstr>Graviola: a potential chemotherapy in a model of head and neck cancers</vt:lpstr>
      <vt:lpstr>PowerPoint Presentation</vt:lpstr>
      <vt:lpstr>PowerPoint Presentation</vt:lpstr>
      <vt:lpstr>PowerPoint Presentation</vt:lpstr>
      <vt:lpstr>The Drug Discovery Lab</vt:lpstr>
      <vt:lpstr>Why cancer?</vt:lpstr>
      <vt:lpstr>The cancers we are modeling</vt:lpstr>
      <vt:lpstr>PowerPoint Presentation</vt:lpstr>
      <vt:lpstr>PowerPoint Presentation</vt:lpstr>
      <vt:lpstr>Combinatorial therapy</vt:lpstr>
      <vt:lpstr>Experimental approach:  Drosophila melanogaster</vt:lpstr>
      <vt:lpstr>PowerPoint Presentation</vt:lpstr>
      <vt:lpstr>PowerPoint Presentation</vt:lpstr>
      <vt:lpstr>Results of the compound screen</vt:lpstr>
      <vt:lpstr>Results of the compound screen</vt:lpstr>
      <vt:lpstr>PowerPoint Presentation</vt:lpstr>
      <vt:lpstr>Independent project - Graviola</vt:lpstr>
      <vt:lpstr>Independent project - Graviola</vt:lpstr>
      <vt:lpstr>Independent hit - Quercetin</vt:lpstr>
      <vt:lpstr>PowerPoint Presentation</vt:lpstr>
      <vt:lpstr>PowerPoint Presentation</vt:lpstr>
      <vt:lpstr>Acknowledgements</vt:lpstr>
      <vt:lpstr>Questions?</vt:lpstr>
      <vt:lpstr>Characterizing rtn3 Expression and Function in Xenopus laevis</vt:lpstr>
      <vt:lpstr>Overview </vt:lpstr>
      <vt:lpstr>Objectives of MCDB 4100</vt:lpstr>
      <vt:lpstr>Xenopus laevis as a model organism</vt:lpstr>
      <vt:lpstr>Reticulon 3 (rtn3)</vt:lpstr>
      <vt:lpstr>Nervous Tissue Expression in Xenopus laevis</vt:lpstr>
      <vt:lpstr>Hypotheses</vt:lpstr>
      <vt:lpstr>CRISPR-Cas9</vt:lpstr>
      <vt:lpstr>CRISPR-Cas9 Mutagenesis </vt:lpstr>
      <vt:lpstr>dCas9-KRAB Transcription Inhibition</vt:lpstr>
      <vt:lpstr>Whole Mount In Situ Hybridization</vt:lpstr>
      <vt:lpstr>What are we doing?</vt:lpstr>
      <vt:lpstr>DNA gel electrophoresis for PCR samples to amplify template for in situ hybridization probe show a product at the expected size</vt:lpstr>
      <vt:lpstr>In situ hybridization shows rtn3 expression in the early ectoderm </vt:lpstr>
      <vt:lpstr>Bacterial transformation and colony selection of E. coli with sgRNA target sequences. </vt:lpstr>
      <vt:lpstr>Diagnostic PCR for sgRNA targets show possible positive results</vt:lpstr>
      <vt:lpstr>Conclusions</vt:lpstr>
      <vt:lpstr>Future Objectives</vt:lpstr>
      <vt:lpstr>Summary</vt:lpstr>
      <vt:lpstr>Acknowledgements </vt:lpstr>
      <vt:lpstr>References </vt:lpstr>
      <vt:lpstr>Analysis of Gene Expression in the Burmese Python Liver</vt:lpstr>
      <vt:lpstr>Overview</vt:lpstr>
      <vt:lpstr>The Burmese Python</vt:lpstr>
      <vt:lpstr>The Burmese Python</vt:lpstr>
      <vt:lpstr>The Burmese Python</vt:lpstr>
      <vt:lpstr>The Burmese Python</vt:lpstr>
      <vt:lpstr>Why Study the Python?</vt:lpstr>
      <vt:lpstr>Metabolic Syndrome</vt:lpstr>
      <vt:lpstr>Metabolic Syndrome</vt:lpstr>
      <vt:lpstr>Metabolic Syndrome</vt:lpstr>
      <vt:lpstr>Stearoyl-CoA desaturase 1 (Scd-1)</vt:lpstr>
      <vt:lpstr>Stearoyl-CoA desaturase 1 (Scd-1)</vt:lpstr>
      <vt:lpstr>Stearoyl-CoA desaturase 1 (Scd-1)</vt:lpstr>
      <vt:lpstr>Scd-1’s role in MUFA synthesis</vt:lpstr>
      <vt:lpstr>Scd-1’s involvement in diseases</vt:lpstr>
      <vt:lpstr>Overview</vt:lpstr>
      <vt:lpstr>Predicted Outcomes</vt:lpstr>
      <vt:lpstr>Experimental Methods </vt:lpstr>
      <vt:lpstr>Results</vt:lpstr>
      <vt:lpstr>Future Directions</vt:lpstr>
      <vt:lpstr>Other notable results</vt:lpstr>
      <vt:lpstr>Conclusions</vt:lpstr>
      <vt:lpstr>Acknowledgements</vt:lpstr>
      <vt:lpstr>Questions?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Drug Discovery</dc:title>
  <dc:creator>Lisa Hansen</dc:creator>
  <cp:lastModifiedBy>Pamela Harvey</cp:lastModifiedBy>
  <cp:revision>36</cp:revision>
  <dcterms:created xsi:type="dcterms:W3CDTF">2019-04-19T06:32:44Z</dcterms:created>
  <dcterms:modified xsi:type="dcterms:W3CDTF">2019-04-24T17:08:37Z</dcterms:modified>
</cp:coreProperties>
</file>